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6"/>
  </p:notesMasterIdLst>
  <p:sldIdLst>
    <p:sldId id="338" r:id="rId2"/>
    <p:sldId id="269" r:id="rId3"/>
    <p:sldId id="259" r:id="rId4"/>
    <p:sldId id="262" r:id="rId5"/>
    <p:sldId id="264" r:id="rId6"/>
    <p:sldId id="260" r:id="rId7"/>
    <p:sldId id="339" r:id="rId8"/>
    <p:sldId id="340" r:id="rId9"/>
    <p:sldId id="341" r:id="rId10"/>
    <p:sldId id="280" r:id="rId11"/>
    <p:sldId id="257" r:id="rId12"/>
    <p:sldId id="258" r:id="rId13"/>
    <p:sldId id="342" r:id="rId14"/>
    <p:sldId id="343" r:id="rId15"/>
    <p:sldId id="344" r:id="rId16"/>
    <p:sldId id="345" r:id="rId17"/>
    <p:sldId id="346" r:id="rId18"/>
    <p:sldId id="347" r:id="rId19"/>
    <p:sldId id="348" r:id="rId20"/>
    <p:sldId id="349" r:id="rId21"/>
    <p:sldId id="352" r:id="rId22"/>
    <p:sldId id="354" r:id="rId23"/>
    <p:sldId id="356" r:id="rId24"/>
    <p:sldId id="357" r:id="rId25"/>
    <p:sldId id="358" r:id="rId26"/>
    <p:sldId id="359" r:id="rId27"/>
    <p:sldId id="360" r:id="rId28"/>
    <p:sldId id="350" r:id="rId29"/>
    <p:sldId id="355" r:id="rId30"/>
    <p:sldId id="361" r:id="rId31"/>
    <p:sldId id="362" r:id="rId32"/>
    <p:sldId id="363" r:id="rId33"/>
    <p:sldId id="364" r:id="rId34"/>
    <p:sldId id="351" r:id="rId35"/>
    <p:sldId id="275" r:id="rId36"/>
    <p:sldId id="353" r:id="rId37"/>
    <p:sldId id="366" r:id="rId38"/>
    <p:sldId id="371" r:id="rId39"/>
    <p:sldId id="367" r:id="rId40"/>
    <p:sldId id="372" r:id="rId41"/>
    <p:sldId id="368" r:id="rId42"/>
    <p:sldId id="375" r:id="rId43"/>
    <p:sldId id="369" r:id="rId44"/>
    <p:sldId id="374" r:id="rId45"/>
    <p:sldId id="290" r:id="rId46"/>
    <p:sldId id="370" r:id="rId47"/>
    <p:sldId id="365" r:id="rId48"/>
    <p:sldId id="377" r:id="rId49"/>
    <p:sldId id="278" r:id="rId50"/>
    <p:sldId id="378" r:id="rId51"/>
    <p:sldId id="379" r:id="rId52"/>
    <p:sldId id="286" r:id="rId53"/>
    <p:sldId id="380" r:id="rId54"/>
    <p:sldId id="381" r:id="rId5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5406"/>
    <a:srgbClr val="FF3F3F"/>
    <a:srgbClr val="F86464"/>
    <a:srgbClr val="000000"/>
    <a:srgbClr val="D48E6A"/>
    <a:srgbClr val="575062"/>
    <a:srgbClr val="4D5062"/>
    <a:srgbClr val="272E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0" autoAdjust="0"/>
    <p:restoredTop sz="94660"/>
  </p:normalViewPr>
  <p:slideViewPr>
    <p:cSldViewPr snapToGrid="0">
      <p:cViewPr varScale="1">
        <p:scale>
          <a:sx n="64" d="100"/>
          <a:sy n="64" d="100"/>
        </p:scale>
        <p:origin x="5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222A3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2B0-4D6B-A432-7E94320504A4}"/>
              </c:ext>
            </c:extLst>
          </c:dPt>
          <c:dPt>
            <c:idx val="1"/>
            <c:bubble3D val="0"/>
            <c:spPr>
              <a:solidFill>
                <a:srgbClr val="F8646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2B0-4D6B-A432-7E94320504A4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12.2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2B0-4D6B-A432-7E94320504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416204150872401"/>
          <c:y val="7.3848247182294394E-2"/>
          <c:w val="0.57756770561585202"/>
          <c:h val="0.8923046395258209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F8646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F39-4571-A215-63DECA59F548}"/>
              </c:ext>
            </c:extLst>
          </c:dPt>
          <c:dPt>
            <c:idx val="1"/>
            <c:bubble3D val="0"/>
            <c:spPr>
              <a:solidFill>
                <a:srgbClr val="222A3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F39-4571-A215-63DECA59F548}"/>
              </c:ext>
            </c:extLst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11.2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F39-4571-A215-63DECA59F5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C35FB-A5AD-450F-A5D0-A07202040CC9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5E6B3E-3815-4A76-B8ED-E1821560FAA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5E6B3E-3815-4A76-B8ED-E1821560FAAB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5E6B3E-3815-4A76-B8ED-E1821560FAAB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59666-EA98-4BF2-A7C3-05E55B0B931C}" type="datetimeFigureOut">
              <a:rPr lang="zh-CN" altLang="en-US" smtClean="0"/>
              <a:t>2020/5/20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50FCA-7E21-4773-8ECB-37D2E1379CC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1drv.ms/v/s!AocreJgSkrjFanBQzfkVIudPv4w?e=T48rod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189823" y="77118"/>
            <a:ext cx="9738910" cy="2380207"/>
          </a:xfrm>
          <a:prstGeom prst="rect">
            <a:avLst/>
          </a:prstGeom>
          <a:solidFill>
            <a:schemeClr val="tx1">
              <a:alpha val="2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altLang="zh-CN" sz="72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</a:t>
            </a:r>
            <a:r>
              <a:rPr lang="en-SG" altLang="zh-CN" sz="80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Growing</a:t>
            </a:r>
            <a:r>
              <a:rPr lang="en-SG" altLang="zh-CN" sz="72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City-Cell</a:t>
            </a:r>
            <a:endParaRPr lang="zh-HK" altLang="en-US" sz="7200" b="1" spc="3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060155" y="3167390"/>
            <a:ext cx="10002134" cy="665375"/>
          </a:xfrm>
          <a:prstGeom prst="rect">
            <a:avLst/>
          </a:prstGeom>
          <a:solidFill>
            <a:schemeClr val="tx2">
              <a:lumMod val="50000"/>
              <a:alpha val="70000"/>
            </a:schemeClr>
          </a:solidFill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HK" sz="28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</a:t>
            </a:r>
            <a:r>
              <a:rPr lang="en-US" altLang="zh-CN" sz="28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roup 3: Tommy Sin, </a:t>
            </a:r>
            <a:r>
              <a:rPr lang="en-US" altLang="zh-CN" sz="2800" b="1" dirty="0" err="1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Minghang</a:t>
            </a:r>
            <a:r>
              <a:rPr lang="en-US" altLang="zh-CN" sz="28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Hong, </a:t>
            </a:r>
            <a:r>
              <a:rPr lang="en-US" altLang="zh-CN" sz="2800" b="1" dirty="0" err="1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Yuyan</a:t>
            </a:r>
            <a:r>
              <a:rPr lang="en-US" altLang="zh-CN" sz="28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Hu, </a:t>
            </a:r>
            <a:r>
              <a:rPr lang="en-US" altLang="zh-CN" sz="2800" b="1" dirty="0" err="1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Linan</a:t>
            </a:r>
            <a:r>
              <a:rPr lang="en-US" altLang="zh-CN" sz="28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Zhu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768304" y="4542830"/>
            <a:ext cx="10293985" cy="583493"/>
          </a:xfrm>
          <a:prstGeom prst="rect">
            <a:avLst/>
          </a:prstGeom>
          <a:solidFill>
            <a:schemeClr val="tx2">
              <a:lumMod val="50000"/>
              <a:alpha val="70000"/>
            </a:schemeClr>
          </a:solidFill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HK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Video Link: </a:t>
            </a:r>
            <a:r>
              <a:rPr lang="en-US" altLang="zh-HK" sz="2400" b="1" u="sng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https://1drv.ms/v/s!AocreJgSkrjFanBQzfkVIudPv4w?e=T48rod</a:t>
            </a:r>
            <a:r>
              <a:rPr lang="en-US" altLang="zh-HK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54736" y="498359"/>
            <a:ext cx="736916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altLang="zh-CN" sz="4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Homepage of website</a:t>
            </a:r>
            <a:endParaRPr lang="en-US" altLang="zh-CN" sz="4000" b="1" dirty="0">
              <a:solidFill>
                <a:srgbClr val="222A3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Droid Sans" pitchFamily="34" charset="0"/>
            </a:endParaRPr>
          </a:p>
        </p:txBody>
      </p:sp>
      <p:sp>
        <p:nvSpPr>
          <p:cNvPr id="6" name="平行四边形 5"/>
          <p:cNvSpPr/>
          <p:nvPr/>
        </p:nvSpPr>
        <p:spPr>
          <a:xfrm rot="17992097" flipV="1">
            <a:off x="9477188" y="1193510"/>
            <a:ext cx="4598497" cy="60222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平行四边形 6"/>
          <p:cNvSpPr/>
          <p:nvPr/>
        </p:nvSpPr>
        <p:spPr>
          <a:xfrm rot="17992097" flipV="1">
            <a:off x="8310508" y="1173602"/>
            <a:ext cx="4603400" cy="60222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 rot="17992097" flipV="1">
            <a:off x="7149542" y="1153378"/>
            <a:ext cx="4626103" cy="60222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平行四边形 8"/>
          <p:cNvSpPr/>
          <p:nvPr/>
        </p:nvSpPr>
        <p:spPr>
          <a:xfrm rot="17992097" flipV="1">
            <a:off x="5989743" y="1148841"/>
            <a:ext cx="4630292" cy="60222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平行四边形 9"/>
          <p:cNvSpPr/>
          <p:nvPr/>
        </p:nvSpPr>
        <p:spPr>
          <a:xfrm rot="17992097" flipV="1">
            <a:off x="4891662" y="1191614"/>
            <a:ext cx="4557085" cy="60222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02" y="1707614"/>
            <a:ext cx="9452472" cy="515038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9179593">
            <a:off x="88668" y="-1633432"/>
            <a:ext cx="9559342" cy="7970292"/>
          </a:xfrm>
          <a:prstGeom prst="rect">
            <a:avLst/>
          </a:prstGeom>
          <a:noFill/>
          <a:ln w="536575">
            <a:solidFill>
              <a:srgbClr val="222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534657" y="5608982"/>
            <a:ext cx="43708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222A3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Outline of Topics</a:t>
            </a:r>
          </a:p>
        </p:txBody>
      </p:sp>
      <p:cxnSp>
        <p:nvCxnSpPr>
          <p:cNvPr id="6" name="直接连接符 5"/>
          <p:cNvCxnSpPr>
            <a:endCxn id="10" idx="7"/>
          </p:cNvCxnSpPr>
          <p:nvPr/>
        </p:nvCxnSpPr>
        <p:spPr>
          <a:xfrm flipH="1">
            <a:off x="4445119" y="1751395"/>
            <a:ext cx="1922876" cy="1425576"/>
          </a:xfrm>
          <a:prstGeom prst="line">
            <a:avLst/>
          </a:prstGeom>
          <a:ln w="76200">
            <a:solidFill>
              <a:srgbClr val="F8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10" idx="2"/>
          </p:cNvCxnSpPr>
          <p:nvPr/>
        </p:nvCxnSpPr>
        <p:spPr>
          <a:xfrm flipH="1" flipV="1">
            <a:off x="1260705" y="2824123"/>
            <a:ext cx="1707920" cy="508572"/>
          </a:xfrm>
          <a:prstGeom prst="line">
            <a:avLst/>
          </a:prstGeom>
          <a:ln w="76200">
            <a:solidFill>
              <a:srgbClr val="F8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 rot="2020045">
            <a:off x="5878534" y="267618"/>
            <a:ext cx="1815500" cy="1737679"/>
          </a:xfrm>
          <a:prstGeom prst="ellipse">
            <a:avLst/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988761">
            <a:off x="2935619" y="2757120"/>
            <a:ext cx="1607009" cy="1607009"/>
          </a:xfrm>
          <a:prstGeom prst="ellipse">
            <a:avLst/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4162214">
            <a:off x="90532" y="1455762"/>
            <a:ext cx="1607009" cy="1607009"/>
          </a:xfrm>
          <a:prstGeom prst="ellipse">
            <a:avLst/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>
            <a:off x="7346400" y="1638580"/>
            <a:ext cx="3349598" cy="3939789"/>
          </a:xfrm>
          <a:prstGeom prst="straightConnector1">
            <a:avLst/>
          </a:prstGeom>
          <a:ln w="57150">
            <a:solidFill>
              <a:srgbClr val="F864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1516621" y="1289730"/>
            <a:ext cx="41673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222A3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TOPIC 1 – Urban Population</a:t>
            </a:r>
          </a:p>
        </p:txBody>
      </p:sp>
      <p:sp>
        <p:nvSpPr>
          <p:cNvPr id="25" name="矩形 24"/>
          <p:cNvSpPr/>
          <p:nvPr/>
        </p:nvSpPr>
        <p:spPr>
          <a:xfrm>
            <a:off x="931747" y="4440878"/>
            <a:ext cx="5959982" cy="1137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rgbClr val="222A3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TOPIC 2 – Carbon Dioxide Emission </a:t>
            </a:r>
          </a:p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rgbClr val="222A3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in the World</a:t>
            </a:r>
          </a:p>
        </p:txBody>
      </p:sp>
      <p:sp>
        <p:nvSpPr>
          <p:cNvPr id="26" name="矩形 25"/>
          <p:cNvSpPr/>
          <p:nvPr/>
        </p:nvSpPr>
        <p:spPr>
          <a:xfrm>
            <a:off x="5499664" y="2230659"/>
            <a:ext cx="3810836" cy="1137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rgbClr val="222A3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TOPIC 3 – Transportation</a:t>
            </a:r>
          </a:p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rgbClr val="222A3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A Case Study in China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17035" y="1947298"/>
            <a:ext cx="5261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222A35"/>
                </a:solidFill>
                <a:latin typeface="STXihei" panose="02010600040101010101" pitchFamily="2" charset="-122"/>
                <a:ea typeface="STXihei" panose="02010600040101010101" pitchFamily="2" charset="-122"/>
              </a:rPr>
              <a:t>1</a:t>
            </a:r>
            <a:endParaRPr lang="zh-CN" altLang="en-US" sz="4800" dirty="0">
              <a:solidFill>
                <a:srgbClr val="222A35"/>
              </a:solidFill>
              <a:latin typeface="STXihei" panose="02010600040101010101" pitchFamily="2" charset="-122"/>
              <a:ea typeface="STXihei" panose="0201060004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 flipH="1">
            <a:off x="6508075" y="807583"/>
            <a:ext cx="557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rgbClr val="222A35"/>
                </a:solidFill>
                <a:latin typeface="STXihei" panose="02010600040101010101" pitchFamily="2" charset="-122"/>
                <a:ea typeface="STXihei" panose="02010600040101010101" pitchFamily="2" charset="-122"/>
              </a:rPr>
              <a:t>3</a:t>
            </a:r>
            <a:endParaRPr lang="zh-CN" altLang="en-US" sz="4800" dirty="0">
              <a:solidFill>
                <a:srgbClr val="222A35"/>
              </a:solidFill>
              <a:latin typeface="STXihei" panose="02010600040101010101" pitchFamily="2" charset="-122"/>
              <a:ea typeface="STXihei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464342" y="3175688"/>
            <a:ext cx="5261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222A35"/>
                </a:solidFill>
                <a:latin typeface="STXihei" panose="02010600040101010101" pitchFamily="2" charset="-122"/>
                <a:ea typeface="STXihei" panose="02010600040101010101" pitchFamily="2" charset="-122"/>
              </a:rPr>
              <a:t>2</a:t>
            </a:r>
            <a:endParaRPr lang="zh-CN" altLang="en-US" sz="4800" dirty="0">
              <a:solidFill>
                <a:srgbClr val="222A35"/>
              </a:solidFill>
              <a:latin typeface="STXihei" panose="02010600040101010101" pitchFamily="2" charset="-122"/>
              <a:ea typeface="STXihei" panose="02010600040101010101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 rot="20594439">
            <a:off x="-542220" y="-1332905"/>
            <a:ext cx="10600121" cy="7359573"/>
          </a:xfrm>
          <a:prstGeom prst="rect">
            <a:avLst/>
          </a:prstGeom>
          <a:noFill/>
          <a:ln w="536575">
            <a:solidFill>
              <a:srgbClr val="3441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46019" y="383345"/>
            <a:ext cx="7972568" cy="144655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8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Topic one</a:t>
            </a:r>
            <a:endParaRPr lang="zh-CN" altLang="en-US" sz="88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02800" y="2816396"/>
            <a:ext cx="9283552" cy="2604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solidFill>
                  <a:srgbClr val="F8646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Visualisation 1 - World Urbanization Percentage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altLang="zh-CN" sz="2800" kern="0" dirty="0">
              <a:latin typeface="Microsoft YaHei Light" panose="020B0502040204020203" pitchFamily="34" charset="-122"/>
              <a:ea typeface="Microsoft YaHei Light" panose="020B0502040204020203" pitchFamily="34" charset="-122"/>
              <a:cs typeface="Arial Unicode MS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Visualisation 2 - Population of Urban Agglomerations (the place with 300,000 Inhabitants or More)</a:t>
            </a:r>
            <a:endParaRPr lang="zh-CN" altLang="en-US" sz="28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任意多边形: 形状 3"/>
          <p:cNvSpPr/>
          <p:nvPr/>
        </p:nvSpPr>
        <p:spPr>
          <a:xfrm>
            <a:off x="1373413" y="5545176"/>
            <a:ext cx="714327" cy="792575"/>
          </a:xfrm>
          <a:custGeom>
            <a:avLst/>
            <a:gdLst/>
            <a:ahLst/>
            <a:cxnLst/>
            <a:rect l="l" t="t" r="r" b="b"/>
            <a:pathLst>
              <a:path w="714327" h="792575">
                <a:moveTo>
                  <a:pt x="661321" y="0"/>
                </a:moveTo>
                <a:lnTo>
                  <a:pt x="714327" y="85820"/>
                </a:lnTo>
                <a:cubicBezTo>
                  <a:pt x="584756" y="149764"/>
                  <a:pt x="519970" y="296164"/>
                  <a:pt x="519970" y="525018"/>
                </a:cubicBezTo>
                <a:lnTo>
                  <a:pt x="666369" y="525018"/>
                </a:lnTo>
                <a:lnTo>
                  <a:pt x="666369" y="792575"/>
                </a:lnTo>
                <a:lnTo>
                  <a:pt x="403860" y="792575"/>
                </a:lnTo>
                <a:lnTo>
                  <a:pt x="403860" y="545211"/>
                </a:lnTo>
                <a:cubicBezTo>
                  <a:pt x="403860" y="425735"/>
                  <a:pt x="426156" y="315515"/>
                  <a:pt x="470749" y="214550"/>
                </a:cubicBezTo>
                <a:cubicBezTo>
                  <a:pt x="515342" y="113585"/>
                  <a:pt x="578866" y="42068"/>
                  <a:pt x="661321" y="0"/>
                </a:cubicBezTo>
                <a:close/>
                <a:moveTo>
                  <a:pt x="257461" y="0"/>
                </a:moveTo>
                <a:lnTo>
                  <a:pt x="310467" y="85820"/>
                </a:lnTo>
                <a:cubicBezTo>
                  <a:pt x="180896" y="149764"/>
                  <a:pt x="116110" y="296164"/>
                  <a:pt x="116110" y="525018"/>
                </a:cubicBezTo>
                <a:lnTo>
                  <a:pt x="262509" y="525018"/>
                </a:lnTo>
                <a:lnTo>
                  <a:pt x="262509" y="792575"/>
                </a:lnTo>
                <a:lnTo>
                  <a:pt x="0" y="792575"/>
                </a:lnTo>
                <a:lnTo>
                  <a:pt x="0" y="545211"/>
                </a:lnTo>
                <a:cubicBezTo>
                  <a:pt x="0" y="425735"/>
                  <a:pt x="22296" y="315515"/>
                  <a:pt x="66889" y="214550"/>
                </a:cubicBezTo>
                <a:cubicBezTo>
                  <a:pt x="111482" y="113585"/>
                  <a:pt x="175006" y="42068"/>
                  <a:pt x="25746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73413" y="0"/>
            <a:ext cx="1055462" cy="1829895"/>
          </a:xfrm>
          <a:prstGeom prst="rect">
            <a:avLst/>
          </a:pr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86464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520144" y="953047"/>
            <a:ext cx="762000" cy="762000"/>
            <a:chOff x="2895600" y="953047"/>
            <a:chExt cx="762000" cy="762000"/>
          </a:xfrm>
        </p:grpSpPr>
        <p:sp>
          <p:nvSpPr>
            <p:cNvPr id="9" name="椭圆 8"/>
            <p:cNvSpPr/>
            <p:nvPr/>
          </p:nvSpPr>
          <p:spPr>
            <a:xfrm>
              <a:off x="2895600" y="953047"/>
              <a:ext cx="762000" cy="76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048813" y="980104"/>
              <a:ext cx="45557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FF3F3F"/>
                  </a:solidFill>
                </a:rPr>
                <a:t>1</a:t>
              </a:r>
              <a:endParaRPr lang="zh-CN" altLang="en-US" sz="4000" dirty="0">
                <a:solidFill>
                  <a:srgbClr val="FF3F3F"/>
                </a:solidFill>
              </a:endParaRPr>
            </a:p>
          </p:txBody>
        </p:sp>
      </p:grpSp>
      <p:sp>
        <p:nvSpPr>
          <p:cNvPr id="78" name="椭圆 77"/>
          <p:cNvSpPr/>
          <p:nvPr/>
        </p:nvSpPr>
        <p:spPr>
          <a:xfrm>
            <a:off x="-207168" y="5420763"/>
            <a:ext cx="1041400" cy="1041400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1: Objectives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523878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75609"/>
            <a:ext cx="10853718" cy="3694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Demonstrate growth of city-cells on a global scale, at a country-level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Highlight the higher proportion of people living in cities over time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Visualise </a:t>
            </a:r>
            <a:r>
              <a:rPr lang="en-SG" altLang="zh-CN" sz="2000" dirty="0" err="1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spatio</a:t>
            </a: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-temporal patterns, showing change over time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Interactivity indicated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Statistical and analytical insights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Interactivity indicated once again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1: Dataset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4897265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75609"/>
            <a:ext cx="8418277" cy="2463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World Bank data taken from the UN (World Bank, 2018)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Urban population as % of total population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Released by UN Population Division – World Urbanisation Prospects: 2018 Revision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50" y="5877869"/>
            <a:ext cx="3316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1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784844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100" y="0"/>
            <a:ext cx="11137900" cy="549331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1: Features and Purposes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75609"/>
            <a:ext cx="10681120" cy="5118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Static Feature 1: Backdrop choropleth map by % urbanised population of country in 1960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Showing baseline of countries’ historic urbanisation % for comparison, to highlight the starting point for growth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Interactive Feature 1: Proportional circles representing the % of urbanised population in a country through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Radius of circle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Label on the circle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Controlled by time slider for year of data – controlling radii and labels of circles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Showing </a:t>
            </a:r>
            <a:r>
              <a:rPr lang="en-SG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spatio</a:t>
            </a: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-temporal growth over time of city-cells, with increasing circles and larger numbers as one slides the slider from left to right (dynamic time variable).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50" y="5877869"/>
            <a:ext cx="3360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1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784844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100" y="0"/>
            <a:ext cx="11137900" cy="544603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1: Features and Purposes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75609"/>
            <a:ext cx="9838704" cy="3079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Interactive Feature 2: Popups when mouseover the proportional circles 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Displaying a simple table of the % population urbanised and the year of data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Showing the growth over time of city-cells clearly by individual country as opposed to a general picture for Interactive Feature 1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1: Features and Purposes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75609"/>
            <a:ext cx="10238200" cy="4310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Interactive Feature 3: D3 charts/graphs 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Graphs showing % change in urbanised population over time for each country, with world average included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Ranking tables showing 5 different criteria – highest/lowest urbanisation % in 1960/2018, and highest growth from 1960-2018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statistical and analytical angle, allowing user to study changes in top 10 and bottom 10 urbanised countries over time, and look at growth rates as well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/>
        </p:nvSpPr>
        <p:spPr>
          <a:xfrm rot="10800000">
            <a:off x="10900229" y="5420814"/>
            <a:ext cx="457594" cy="507719"/>
          </a:xfrm>
          <a:custGeom>
            <a:avLst/>
            <a:gdLst/>
            <a:ahLst/>
            <a:cxnLst/>
            <a:rect l="l" t="t" r="r" b="b"/>
            <a:pathLst>
              <a:path w="714327" h="792575">
                <a:moveTo>
                  <a:pt x="661321" y="0"/>
                </a:moveTo>
                <a:lnTo>
                  <a:pt x="714327" y="85820"/>
                </a:lnTo>
                <a:cubicBezTo>
                  <a:pt x="584756" y="149764"/>
                  <a:pt x="519970" y="296164"/>
                  <a:pt x="519970" y="525018"/>
                </a:cubicBezTo>
                <a:lnTo>
                  <a:pt x="666369" y="525018"/>
                </a:lnTo>
                <a:lnTo>
                  <a:pt x="666369" y="792575"/>
                </a:lnTo>
                <a:lnTo>
                  <a:pt x="403860" y="792575"/>
                </a:lnTo>
                <a:lnTo>
                  <a:pt x="403860" y="545211"/>
                </a:lnTo>
                <a:cubicBezTo>
                  <a:pt x="403860" y="425735"/>
                  <a:pt x="426156" y="315515"/>
                  <a:pt x="470749" y="214550"/>
                </a:cubicBezTo>
                <a:cubicBezTo>
                  <a:pt x="515342" y="113585"/>
                  <a:pt x="578866" y="42068"/>
                  <a:pt x="661321" y="0"/>
                </a:cubicBezTo>
                <a:close/>
                <a:moveTo>
                  <a:pt x="257461" y="0"/>
                </a:moveTo>
                <a:lnTo>
                  <a:pt x="310467" y="85820"/>
                </a:lnTo>
                <a:cubicBezTo>
                  <a:pt x="180896" y="149764"/>
                  <a:pt x="116110" y="296164"/>
                  <a:pt x="116110" y="525018"/>
                </a:cubicBezTo>
                <a:lnTo>
                  <a:pt x="262509" y="525018"/>
                </a:lnTo>
                <a:lnTo>
                  <a:pt x="262509" y="792575"/>
                </a:lnTo>
                <a:lnTo>
                  <a:pt x="0" y="792575"/>
                </a:lnTo>
                <a:lnTo>
                  <a:pt x="0" y="545211"/>
                </a:lnTo>
                <a:cubicBezTo>
                  <a:pt x="0" y="425735"/>
                  <a:pt x="22296" y="315515"/>
                  <a:pt x="66889" y="214550"/>
                </a:cubicBezTo>
                <a:cubicBezTo>
                  <a:pt x="111482" y="113585"/>
                  <a:pt x="175006" y="42068"/>
                  <a:pt x="25746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形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8068" y="772358"/>
            <a:ext cx="10053072" cy="6283170"/>
          </a:xfrm>
          <a:prstGeom prst="rect">
            <a:avLst/>
          </a:prstGeom>
        </p:spPr>
      </p:pic>
      <p:sp>
        <p:nvSpPr>
          <p:cNvPr id="13" name="任意多边形: 形状 12"/>
          <p:cNvSpPr/>
          <p:nvPr/>
        </p:nvSpPr>
        <p:spPr>
          <a:xfrm>
            <a:off x="1042053" y="630315"/>
            <a:ext cx="520417" cy="467839"/>
          </a:xfrm>
          <a:custGeom>
            <a:avLst/>
            <a:gdLst/>
            <a:ahLst/>
            <a:cxnLst/>
            <a:rect l="l" t="t" r="r" b="b"/>
            <a:pathLst>
              <a:path w="714327" h="792575">
                <a:moveTo>
                  <a:pt x="661321" y="0"/>
                </a:moveTo>
                <a:lnTo>
                  <a:pt x="714327" y="85820"/>
                </a:lnTo>
                <a:cubicBezTo>
                  <a:pt x="584756" y="149764"/>
                  <a:pt x="519970" y="296164"/>
                  <a:pt x="519970" y="525018"/>
                </a:cubicBezTo>
                <a:lnTo>
                  <a:pt x="666369" y="525018"/>
                </a:lnTo>
                <a:lnTo>
                  <a:pt x="666369" y="792575"/>
                </a:lnTo>
                <a:lnTo>
                  <a:pt x="403860" y="792575"/>
                </a:lnTo>
                <a:lnTo>
                  <a:pt x="403860" y="545211"/>
                </a:lnTo>
                <a:cubicBezTo>
                  <a:pt x="403860" y="425735"/>
                  <a:pt x="426156" y="315515"/>
                  <a:pt x="470749" y="214550"/>
                </a:cubicBezTo>
                <a:cubicBezTo>
                  <a:pt x="515342" y="113585"/>
                  <a:pt x="578866" y="42068"/>
                  <a:pt x="661321" y="0"/>
                </a:cubicBezTo>
                <a:close/>
                <a:moveTo>
                  <a:pt x="257461" y="0"/>
                </a:moveTo>
                <a:lnTo>
                  <a:pt x="310467" y="85820"/>
                </a:lnTo>
                <a:cubicBezTo>
                  <a:pt x="180896" y="149764"/>
                  <a:pt x="116110" y="296164"/>
                  <a:pt x="116110" y="525018"/>
                </a:cubicBezTo>
                <a:lnTo>
                  <a:pt x="262509" y="525018"/>
                </a:lnTo>
                <a:lnTo>
                  <a:pt x="262509" y="792575"/>
                </a:lnTo>
                <a:lnTo>
                  <a:pt x="0" y="792575"/>
                </a:lnTo>
                <a:lnTo>
                  <a:pt x="0" y="545211"/>
                </a:lnTo>
                <a:cubicBezTo>
                  <a:pt x="0" y="425735"/>
                  <a:pt x="22296" y="315515"/>
                  <a:pt x="66889" y="214550"/>
                </a:cubicBezTo>
                <a:cubicBezTo>
                  <a:pt x="111482" y="113585"/>
                  <a:pt x="175006" y="42068"/>
                  <a:pt x="25746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317828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250789"/>
            <a:ext cx="9083675" cy="772703"/>
            <a:chOff x="1790580" y="2571669"/>
            <a:chExt cx="9083675" cy="862203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920307" y="-1558057"/>
              <a:ext cx="824221" cy="9083674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1: Challenges and Solutions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433872"/>
              <a:ext cx="8356561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278075"/>
            <a:ext cx="10853718" cy="55799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1: Dataset pre-processing – after spatial joining in QGIS, could not be read in </a:t>
            </a:r>
            <a:r>
              <a:rPr lang="en-SG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Mapbox</a:t>
            </a: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Used “refactor” function in QGIS to coerce data type into “Double”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2: Popup issues – could not make it work/embed any text or figure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Studied instructive example of luminocity3D and learnt to apply the </a:t>
            </a:r>
            <a:r>
              <a:rPr lang="en-SG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setHTML</a:t>
            </a: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() method (HTML within a </a:t>
            </a:r>
            <a:r>
              <a:rPr lang="en-SG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javascript</a:t>
            </a: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code chunk)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Separated graph to be displayed on an outside style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3: Styling issues – SF1 (choropleth map and legend) and IF3  (D3 graphs)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Debugging – flagging and testing repeatedly, using different styles, learnt to understand and code styles and how to nest elements within them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Learnt how to use .</a:t>
            </a:r>
            <a:r>
              <a:rPr lang="en-SG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innerHTML</a:t>
            </a: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() method to code the elements of the table in IF3 within a JS “if” loop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46019" y="383345"/>
            <a:ext cx="7972568" cy="144655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8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Topic one</a:t>
            </a:r>
            <a:endParaRPr lang="zh-CN" altLang="en-US" sz="88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02800" y="2816396"/>
            <a:ext cx="9316602" cy="2604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Visualisation 1 - World Urbanization Percentage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altLang="zh-CN" sz="2800" kern="0" dirty="0">
              <a:solidFill>
                <a:srgbClr val="F8646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Arial Unicode MS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solidFill>
                  <a:srgbClr val="F8646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Visualisation 2 - Population of Urban Agglomerations (the place with 300,000 Inhabitants or More)</a:t>
            </a:r>
            <a:endParaRPr lang="zh-CN" altLang="en-US" sz="2800" dirty="0">
              <a:solidFill>
                <a:srgbClr val="F8646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任意多边形: 形状 3"/>
          <p:cNvSpPr/>
          <p:nvPr/>
        </p:nvSpPr>
        <p:spPr>
          <a:xfrm>
            <a:off x="1373413" y="5545176"/>
            <a:ext cx="714327" cy="792575"/>
          </a:xfrm>
          <a:custGeom>
            <a:avLst/>
            <a:gdLst/>
            <a:ahLst/>
            <a:cxnLst/>
            <a:rect l="l" t="t" r="r" b="b"/>
            <a:pathLst>
              <a:path w="714327" h="792575">
                <a:moveTo>
                  <a:pt x="661321" y="0"/>
                </a:moveTo>
                <a:lnTo>
                  <a:pt x="714327" y="85820"/>
                </a:lnTo>
                <a:cubicBezTo>
                  <a:pt x="584756" y="149764"/>
                  <a:pt x="519970" y="296164"/>
                  <a:pt x="519970" y="525018"/>
                </a:cubicBezTo>
                <a:lnTo>
                  <a:pt x="666369" y="525018"/>
                </a:lnTo>
                <a:lnTo>
                  <a:pt x="666369" y="792575"/>
                </a:lnTo>
                <a:lnTo>
                  <a:pt x="403860" y="792575"/>
                </a:lnTo>
                <a:lnTo>
                  <a:pt x="403860" y="545211"/>
                </a:lnTo>
                <a:cubicBezTo>
                  <a:pt x="403860" y="425735"/>
                  <a:pt x="426156" y="315515"/>
                  <a:pt x="470749" y="214550"/>
                </a:cubicBezTo>
                <a:cubicBezTo>
                  <a:pt x="515342" y="113585"/>
                  <a:pt x="578866" y="42068"/>
                  <a:pt x="661321" y="0"/>
                </a:cubicBezTo>
                <a:close/>
                <a:moveTo>
                  <a:pt x="257461" y="0"/>
                </a:moveTo>
                <a:lnTo>
                  <a:pt x="310467" y="85820"/>
                </a:lnTo>
                <a:cubicBezTo>
                  <a:pt x="180896" y="149764"/>
                  <a:pt x="116110" y="296164"/>
                  <a:pt x="116110" y="525018"/>
                </a:cubicBezTo>
                <a:lnTo>
                  <a:pt x="262509" y="525018"/>
                </a:lnTo>
                <a:lnTo>
                  <a:pt x="262509" y="792575"/>
                </a:lnTo>
                <a:lnTo>
                  <a:pt x="0" y="792575"/>
                </a:lnTo>
                <a:lnTo>
                  <a:pt x="0" y="545211"/>
                </a:lnTo>
                <a:cubicBezTo>
                  <a:pt x="0" y="425735"/>
                  <a:pt x="22296" y="315515"/>
                  <a:pt x="66889" y="214550"/>
                </a:cubicBezTo>
                <a:cubicBezTo>
                  <a:pt x="111482" y="113585"/>
                  <a:pt x="175006" y="42068"/>
                  <a:pt x="25746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73413" y="0"/>
            <a:ext cx="1055462" cy="1829895"/>
          </a:xfrm>
          <a:prstGeom prst="rect">
            <a:avLst/>
          </a:pr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86464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520144" y="953047"/>
            <a:ext cx="762000" cy="762000"/>
            <a:chOff x="2895600" y="953047"/>
            <a:chExt cx="762000" cy="762000"/>
          </a:xfrm>
        </p:grpSpPr>
        <p:sp>
          <p:nvSpPr>
            <p:cNvPr id="9" name="椭圆 8"/>
            <p:cNvSpPr/>
            <p:nvPr/>
          </p:nvSpPr>
          <p:spPr>
            <a:xfrm>
              <a:off x="2895600" y="953047"/>
              <a:ext cx="762000" cy="76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048813" y="980104"/>
              <a:ext cx="45557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FF3F3F"/>
                  </a:solidFill>
                </a:rPr>
                <a:t>1</a:t>
              </a:r>
              <a:endParaRPr lang="zh-CN" altLang="en-US" sz="4000" dirty="0">
                <a:solidFill>
                  <a:srgbClr val="FF3F3F"/>
                </a:solidFill>
              </a:endParaRPr>
            </a:p>
          </p:txBody>
        </p:sp>
      </p:grpSp>
      <p:sp>
        <p:nvSpPr>
          <p:cNvPr id="78" name="椭圆 77"/>
          <p:cNvSpPr/>
          <p:nvPr/>
        </p:nvSpPr>
        <p:spPr>
          <a:xfrm>
            <a:off x="-207168" y="5420763"/>
            <a:ext cx="1041400" cy="1041400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2: Objectives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523878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75609"/>
            <a:ext cx="8942060" cy="2463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Demonstrate growth of city-cells on a global scale, based on the city </a:t>
            </a:r>
            <a:r>
              <a:rPr lang="en-US" altLang="zh-CN" sz="2000" dirty="0">
                <a:solidFill>
                  <a:srgbClr val="333333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with 300,000 Inhabitants or more. </a:t>
            </a: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Visualise the </a:t>
            </a:r>
            <a:r>
              <a:rPr lang="en-SG" altLang="zh-CN" sz="2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increasing large urban agglomeration patterns over time.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Visualise the population size change in these places over time. 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2: Dataset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4897265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1" y="1575609"/>
            <a:ext cx="9678585" cy="30792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dataset is from Department of Economic and Social Affairs, United Nations.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Population of Urban Agglomerations with 300,000 Inhabitants or more in 2018, by country, 1950-2035 (thousands).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dataset include the data of longitude and latitude of Urban Agglomerations in each country.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45003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302791"/>
            <a:ext cx="8237837" cy="871848"/>
            <a:chOff x="1790580" y="2805238"/>
            <a:chExt cx="8237837" cy="972832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901569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2: Features and Purposes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194765"/>
            <a:ext cx="10238200" cy="55414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Circle point map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Features : The radius and color of circle will varied by different population size and will change over time. 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</a:t>
            </a:r>
            <a:r>
              <a:rPr lang="en-US" altLang="zh-CN" sz="2000" dirty="0">
                <a:solidFill>
                  <a:srgbClr val="22222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Help people distinguish the population size of urban agglomerations in different regions.</a:t>
            </a: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Heatmap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Features: The color will be change by the density of urban </a:t>
            </a:r>
            <a:r>
              <a:rPr lang="en-US" altLang="zh-CN" sz="2000" dirty="0">
                <a:solidFill>
                  <a:srgbClr val="22222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agglomerations.</a:t>
            </a: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</a:t>
            </a:r>
            <a:r>
              <a:rPr lang="en-US" altLang="zh-CN" sz="2000" dirty="0">
                <a:solidFill>
                  <a:srgbClr val="22222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Can intuitively reflect the density of urban agglomerations in different regions. Help users discover the aggregation patterns of urban agglomeration.  </a:t>
            </a: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56020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412961"/>
            <a:ext cx="8237837" cy="871848"/>
            <a:chOff x="1790580" y="2805238"/>
            <a:chExt cx="8237837" cy="972832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901569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2: Features and Purposes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19140"/>
            <a:ext cx="10637053" cy="4925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Features: </a:t>
            </a: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radio button</a:t>
            </a: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200000"/>
              </a:lnSpc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Circle point map and the heatmap can switch flexibly.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Features: </a:t>
            </a: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zoom to different countries.</a:t>
            </a:r>
          </a:p>
          <a:p>
            <a:pPr>
              <a:lnSpc>
                <a:spcPct val="200000"/>
              </a:lnSpc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convenient for users to study the population changes over time of urban agglomerations in specific country.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Features: Popups when mouse over the circles where the urban agglomerations located. 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Demonstrate the changes of population size in different urban agglomerations over time through textual and numerical description. 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49" y="5877869"/>
            <a:ext cx="676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2: Demonstration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784844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9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03" y="0"/>
            <a:ext cx="10879597" cy="5398383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49" y="5877869"/>
            <a:ext cx="676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2: Compare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784844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989" y="-1"/>
            <a:ext cx="10827011" cy="54203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46019" y="383345"/>
            <a:ext cx="7972568" cy="144655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8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Topic two</a:t>
            </a:r>
            <a:endParaRPr lang="zh-CN" altLang="en-US" sz="88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846019" y="2386738"/>
            <a:ext cx="9075841" cy="2819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Visualisation 3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Total Emission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Emission per capita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Emission from Transportation</a:t>
            </a:r>
            <a:endParaRPr lang="zh-CN" altLang="en-US" sz="28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" name="任意多边形: 形状 3"/>
          <p:cNvSpPr/>
          <p:nvPr/>
        </p:nvSpPr>
        <p:spPr>
          <a:xfrm>
            <a:off x="1373413" y="5545176"/>
            <a:ext cx="714327" cy="792575"/>
          </a:xfrm>
          <a:custGeom>
            <a:avLst/>
            <a:gdLst/>
            <a:ahLst/>
            <a:cxnLst/>
            <a:rect l="l" t="t" r="r" b="b"/>
            <a:pathLst>
              <a:path w="714327" h="792575">
                <a:moveTo>
                  <a:pt x="661321" y="0"/>
                </a:moveTo>
                <a:lnTo>
                  <a:pt x="714327" y="85820"/>
                </a:lnTo>
                <a:cubicBezTo>
                  <a:pt x="584756" y="149764"/>
                  <a:pt x="519970" y="296164"/>
                  <a:pt x="519970" y="525018"/>
                </a:cubicBezTo>
                <a:lnTo>
                  <a:pt x="666369" y="525018"/>
                </a:lnTo>
                <a:lnTo>
                  <a:pt x="666369" y="792575"/>
                </a:lnTo>
                <a:lnTo>
                  <a:pt x="403860" y="792575"/>
                </a:lnTo>
                <a:lnTo>
                  <a:pt x="403860" y="545211"/>
                </a:lnTo>
                <a:cubicBezTo>
                  <a:pt x="403860" y="425735"/>
                  <a:pt x="426156" y="315515"/>
                  <a:pt x="470749" y="214550"/>
                </a:cubicBezTo>
                <a:cubicBezTo>
                  <a:pt x="515342" y="113585"/>
                  <a:pt x="578866" y="42068"/>
                  <a:pt x="661321" y="0"/>
                </a:cubicBezTo>
                <a:close/>
                <a:moveTo>
                  <a:pt x="257461" y="0"/>
                </a:moveTo>
                <a:lnTo>
                  <a:pt x="310467" y="85820"/>
                </a:lnTo>
                <a:cubicBezTo>
                  <a:pt x="180896" y="149764"/>
                  <a:pt x="116110" y="296164"/>
                  <a:pt x="116110" y="525018"/>
                </a:cubicBezTo>
                <a:lnTo>
                  <a:pt x="262509" y="525018"/>
                </a:lnTo>
                <a:lnTo>
                  <a:pt x="262509" y="792575"/>
                </a:lnTo>
                <a:lnTo>
                  <a:pt x="0" y="792575"/>
                </a:lnTo>
                <a:lnTo>
                  <a:pt x="0" y="545211"/>
                </a:lnTo>
                <a:cubicBezTo>
                  <a:pt x="0" y="425735"/>
                  <a:pt x="22296" y="315515"/>
                  <a:pt x="66889" y="214550"/>
                </a:cubicBezTo>
                <a:cubicBezTo>
                  <a:pt x="111482" y="113585"/>
                  <a:pt x="175006" y="42068"/>
                  <a:pt x="25746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73413" y="0"/>
            <a:ext cx="1055462" cy="1829895"/>
          </a:xfrm>
          <a:prstGeom prst="rect">
            <a:avLst/>
          </a:pr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86464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520144" y="953047"/>
            <a:ext cx="762000" cy="762000"/>
            <a:chOff x="2895600" y="953047"/>
            <a:chExt cx="762000" cy="762000"/>
          </a:xfrm>
        </p:grpSpPr>
        <p:sp>
          <p:nvSpPr>
            <p:cNvPr id="9" name="椭圆 8"/>
            <p:cNvSpPr/>
            <p:nvPr/>
          </p:nvSpPr>
          <p:spPr>
            <a:xfrm>
              <a:off x="2895600" y="953047"/>
              <a:ext cx="762000" cy="76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048813" y="980104"/>
              <a:ext cx="45557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FF3F3F"/>
                  </a:solidFill>
                </a:rPr>
                <a:t>2</a:t>
              </a:r>
              <a:endParaRPr lang="zh-CN" altLang="en-US" sz="4000" dirty="0">
                <a:solidFill>
                  <a:srgbClr val="FF3F3F"/>
                </a:solidFill>
              </a:endParaRPr>
            </a:p>
          </p:txBody>
        </p:sp>
      </p:grpSp>
      <p:sp>
        <p:nvSpPr>
          <p:cNvPr id="78" name="椭圆 77"/>
          <p:cNvSpPr/>
          <p:nvPr/>
        </p:nvSpPr>
        <p:spPr>
          <a:xfrm>
            <a:off x="-207168" y="5420763"/>
            <a:ext cx="1041400" cy="1041400"/>
          </a:xfrm>
          <a:prstGeom prst="ellipse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3: Objectives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523878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75609"/>
            <a:ext cx="10853718" cy="2463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Demonstrate growth of city-cells on a global scale at a country-level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Visualise the </a:t>
            </a:r>
            <a:r>
              <a:rPr lang="en-US" altLang="zh-CN" sz="2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total CO2 emission amount </a:t>
            </a:r>
            <a:r>
              <a:rPr lang="en-SG" altLang="zh-CN" sz="2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over time </a:t>
            </a:r>
            <a:r>
              <a:rPr lang="en-US" altLang="zh-CN" sz="2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 each country</a:t>
            </a:r>
            <a:endParaRPr lang="en-SG" altLang="zh-CN" sz="2000" dirty="0">
              <a:solidFill>
                <a:prstClr val="black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Visualise the </a:t>
            </a:r>
            <a:r>
              <a:rPr lang="en-US" altLang="zh-CN" sz="2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emission per capita </a:t>
            </a:r>
            <a:r>
              <a:rPr lang="en-SG" altLang="zh-CN" sz="2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over time </a:t>
            </a:r>
            <a:r>
              <a:rPr lang="en-US" altLang="zh-CN" sz="2000" dirty="0">
                <a:solidFill>
                  <a:prstClr val="black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at a country-level</a:t>
            </a:r>
            <a:endParaRPr lang="en-SG" altLang="zh-CN" sz="2000" dirty="0">
              <a:solidFill>
                <a:prstClr val="black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Visualise the percentage of emission in transportation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078" y="4131214"/>
            <a:ext cx="4153922" cy="272678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33760" y="1683422"/>
            <a:ext cx="9901254" cy="4732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Introduction (Tommy)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1: Global urbanisation trends (Tommy)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2: Urban agglomeration (</a:t>
            </a:r>
            <a:r>
              <a:rPr lang="en-GB" altLang="zh-CN" sz="22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Minghang</a:t>
            </a: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3: Carbon dioxide emissions (</a:t>
            </a:r>
            <a:r>
              <a:rPr lang="en-GB" altLang="zh-CN" sz="22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Minghang</a:t>
            </a: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and </a:t>
            </a:r>
            <a:r>
              <a:rPr lang="en-GB" altLang="zh-CN" sz="22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Linan</a:t>
            </a: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4: Transportation (</a:t>
            </a:r>
            <a:r>
              <a:rPr lang="en-GB" altLang="zh-CN" sz="22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Yuyan</a:t>
            </a: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Challenges and Solutions (</a:t>
            </a:r>
            <a:r>
              <a:rPr lang="en-GB" altLang="zh-CN" sz="22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Yuyan</a:t>
            </a: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and </a:t>
            </a:r>
            <a:r>
              <a:rPr lang="en-GB" altLang="zh-CN" sz="22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Minghang</a:t>
            </a: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Summary (</a:t>
            </a:r>
            <a:r>
              <a:rPr lang="en-GB" altLang="zh-CN" sz="22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Linan</a:t>
            </a:r>
            <a:r>
              <a:rPr lang="en-GB" altLang="zh-CN" sz="22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</a:t>
            </a:r>
            <a:endParaRPr lang="zh-CN" altLang="en-US" sz="22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446119" y="1369621"/>
            <a:ext cx="355506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/>
        </p:nvGrpSpPr>
        <p:grpSpPr>
          <a:xfrm>
            <a:off x="0" y="578051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2" name="矩形 31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 rot="16200000">
            <a:off x="2798139" y="-904851"/>
            <a:ext cx="738664" cy="3667421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r>
              <a:rPr lang="en-US" altLang="zh-CN" sz="3600" kern="1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Table of Contents</a:t>
            </a:r>
            <a:endParaRPr lang="zh-CN" altLang="en-US" sz="36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3: Dataset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4897265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801278"/>
            <a:ext cx="9678585" cy="3694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dataset of Carbon Dioxide Total Emission, Emission per capita and Emission in transport sector from Our World in Data</a:t>
            </a:r>
          </a:p>
          <a:p>
            <a:pPr>
              <a:lnSpc>
                <a:spcPct val="200000"/>
              </a:lnSpc>
            </a:pP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shapefile data is ‘Countries WGS84’ from ArcGIS Hub</a:t>
            </a:r>
          </a:p>
          <a:p>
            <a:pPr lvl="1"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This shapefile describe the country by the polygon</a:t>
            </a:r>
          </a:p>
          <a:p>
            <a:pPr>
              <a:lnSpc>
                <a:spcPct val="200000"/>
              </a:lnSpc>
            </a:pP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56020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412961"/>
            <a:ext cx="8237837" cy="871848"/>
            <a:chOff x="1790580" y="2805238"/>
            <a:chExt cx="8237837" cy="972832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901569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3: Features and Purposes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236682" y="1251633"/>
            <a:ext cx="10955318" cy="6772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Feature: the various of color and circle size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Using gradient color and different size to show the difference of the value which related to the emission.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Feature: Slider control the time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The combination with slider show the change of total emission, emission per capita and </a:t>
            </a: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proportion of emission in transportation 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 each country.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Feature: Combination of Highlight area and popups. 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Emphasize the boundaries of country where the mouse in; Click the mouse (or move mouse in the circle point map) can show the text and numerical information of each map. </a:t>
            </a:r>
          </a:p>
          <a:p>
            <a:pPr>
              <a:lnSpc>
                <a:spcPct val="200000"/>
              </a:lnSpc>
            </a:pP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56020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412961"/>
            <a:ext cx="8237837" cy="871848"/>
            <a:chOff x="1790580" y="2805238"/>
            <a:chExt cx="8237837" cy="972832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901569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3: Features and Purposes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正文"/>
          <p:cNvSpPr/>
          <p:nvPr/>
        </p:nvSpPr>
        <p:spPr>
          <a:xfrm>
            <a:off x="1287482" y="1543733"/>
            <a:ext cx="9617036" cy="4925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Feature: Combination with line charts 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Show a vertical comparison of data changes in different countries in different years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Feature: Synchronization of map information and content of legends, popups and line charts. 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when user click the button to change the map, the content of legends, popups and line charts will also change at the same time.</a:t>
            </a:r>
          </a:p>
          <a:p>
            <a:pPr>
              <a:lnSpc>
                <a:spcPct val="200000"/>
              </a:lnSpc>
            </a:pPr>
            <a:endParaRPr lang="zh-CN" altLang="en-US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49" y="5877869"/>
            <a:ext cx="676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3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784844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506" y="-51179"/>
            <a:ext cx="11036494" cy="5461379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46019" y="383345"/>
            <a:ext cx="7972568" cy="144655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8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Topic three</a:t>
            </a:r>
            <a:endParaRPr lang="zh-CN" altLang="en-US" sz="88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846019" y="2386738"/>
            <a:ext cx="9075841" cy="2819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Visualisation 4 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Railway 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Expressway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zh-CN" sz="28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Urban Rail Transit System</a:t>
            </a:r>
          </a:p>
        </p:txBody>
      </p:sp>
      <p:sp>
        <p:nvSpPr>
          <p:cNvPr id="4" name="任意多边形: 形状 3"/>
          <p:cNvSpPr/>
          <p:nvPr/>
        </p:nvSpPr>
        <p:spPr>
          <a:xfrm>
            <a:off x="1373413" y="5545176"/>
            <a:ext cx="714327" cy="792575"/>
          </a:xfrm>
          <a:custGeom>
            <a:avLst/>
            <a:gdLst/>
            <a:ahLst/>
            <a:cxnLst/>
            <a:rect l="l" t="t" r="r" b="b"/>
            <a:pathLst>
              <a:path w="714327" h="792575">
                <a:moveTo>
                  <a:pt x="661321" y="0"/>
                </a:moveTo>
                <a:lnTo>
                  <a:pt x="714327" y="85820"/>
                </a:lnTo>
                <a:cubicBezTo>
                  <a:pt x="584756" y="149764"/>
                  <a:pt x="519970" y="296164"/>
                  <a:pt x="519970" y="525018"/>
                </a:cubicBezTo>
                <a:lnTo>
                  <a:pt x="666369" y="525018"/>
                </a:lnTo>
                <a:lnTo>
                  <a:pt x="666369" y="792575"/>
                </a:lnTo>
                <a:lnTo>
                  <a:pt x="403860" y="792575"/>
                </a:lnTo>
                <a:lnTo>
                  <a:pt x="403860" y="545211"/>
                </a:lnTo>
                <a:cubicBezTo>
                  <a:pt x="403860" y="425735"/>
                  <a:pt x="426156" y="315515"/>
                  <a:pt x="470749" y="214550"/>
                </a:cubicBezTo>
                <a:cubicBezTo>
                  <a:pt x="515342" y="113585"/>
                  <a:pt x="578866" y="42068"/>
                  <a:pt x="661321" y="0"/>
                </a:cubicBezTo>
                <a:close/>
                <a:moveTo>
                  <a:pt x="257461" y="0"/>
                </a:moveTo>
                <a:lnTo>
                  <a:pt x="310467" y="85820"/>
                </a:lnTo>
                <a:cubicBezTo>
                  <a:pt x="180896" y="149764"/>
                  <a:pt x="116110" y="296164"/>
                  <a:pt x="116110" y="525018"/>
                </a:cubicBezTo>
                <a:lnTo>
                  <a:pt x="262509" y="525018"/>
                </a:lnTo>
                <a:lnTo>
                  <a:pt x="262509" y="792575"/>
                </a:lnTo>
                <a:lnTo>
                  <a:pt x="0" y="792575"/>
                </a:lnTo>
                <a:lnTo>
                  <a:pt x="0" y="545211"/>
                </a:lnTo>
                <a:cubicBezTo>
                  <a:pt x="0" y="425735"/>
                  <a:pt x="22296" y="315515"/>
                  <a:pt x="66889" y="214550"/>
                </a:cubicBezTo>
                <a:cubicBezTo>
                  <a:pt x="111482" y="113585"/>
                  <a:pt x="175006" y="42068"/>
                  <a:pt x="257461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73413" y="0"/>
            <a:ext cx="1055462" cy="1829895"/>
          </a:xfrm>
          <a:prstGeom prst="rect">
            <a:avLst/>
          </a:pr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3F3F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520144" y="953047"/>
            <a:ext cx="762000" cy="762000"/>
            <a:chOff x="2895600" y="953047"/>
            <a:chExt cx="762000" cy="762000"/>
          </a:xfrm>
        </p:grpSpPr>
        <p:sp>
          <p:nvSpPr>
            <p:cNvPr id="9" name="椭圆 8"/>
            <p:cNvSpPr/>
            <p:nvPr/>
          </p:nvSpPr>
          <p:spPr>
            <a:xfrm>
              <a:off x="2895600" y="953047"/>
              <a:ext cx="762000" cy="762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048813" y="980104"/>
              <a:ext cx="45557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FF3F3F"/>
                  </a:solidFill>
                </a:rPr>
                <a:t>3</a:t>
              </a:r>
              <a:endParaRPr lang="zh-CN" altLang="en-US" sz="4000" dirty="0">
                <a:solidFill>
                  <a:srgbClr val="FF3F3F"/>
                </a:solidFill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2"/>
          <p:cNvSpPr/>
          <p:nvPr/>
        </p:nvSpPr>
        <p:spPr>
          <a:xfrm>
            <a:off x="558507" y="214218"/>
            <a:ext cx="5291877" cy="832892"/>
          </a:xfrm>
          <a:custGeom>
            <a:avLst/>
            <a:gdLst>
              <a:gd name="connsiteX0" fmla="*/ 0 w 4642338"/>
              <a:gd name="connsiteY0" fmla="*/ 0 h 675249"/>
              <a:gd name="connsiteX1" fmla="*/ 4642338 w 4642338"/>
              <a:gd name="connsiteY1" fmla="*/ 0 h 675249"/>
              <a:gd name="connsiteX2" fmla="*/ 4642338 w 4642338"/>
              <a:gd name="connsiteY2" fmla="*/ 675249 h 675249"/>
              <a:gd name="connsiteX3" fmla="*/ 0 w 4642338"/>
              <a:gd name="connsiteY3" fmla="*/ 675249 h 675249"/>
              <a:gd name="connsiteX4" fmla="*/ 0 w 4642338"/>
              <a:gd name="connsiteY4" fmla="*/ 0 h 675249"/>
              <a:gd name="connsiteX0-1" fmla="*/ 0 w 4642338"/>
              <a:gd name="connsiteY0-2" fmla="*/ 0 h 675249"/>
              <a:gd name="connsiteX1-3" fmla="*/ 4642338 w 4642338"/>
              <a:gd name="connsiteY1-4" fmla="*/ 0 h 675249"/>
              <a:gd name="connsiteX2-5" fmla="*/ 4642338 w 4642338"/>
              <a:gd name="connsiteY2-6" fmla="*/ 675249 h 675249"/>
              <a:gd name="connsiteX3-7" fmla="*/ 3901440 w 4642338"/>
              <a:gd name="connsiteY3-8" fmla="*/ 670560 h 675249"/>
              <a:gd name="connsiteX4-9" fmla="*/ 0 w 4642338"/>
              <a:gd name="connsiteY4-10" fmla="*/ 675249 h 675249"/>
              <a:gd name="connsiteX5" fmla="*/ 0 w 4642338"/>
              <a:gd name="connsiteY5" fmla="*/ 0 h 675249"/>
              <a:gd name="connsiteX0-11" fmla="*/ 0 w 4642338"/>
              <a:gd name="connsiteY0-12" fmla="*/ 0 h 675249"/>
              <a:gd name="connsiteX1-13" fmla="*/ 4642338 w 4642338"/>
              <a:gd name="connsiteY1-14" fmla="*/ 0 h 675249"/>
              <a:gd name="connsiteX2-15" fmla="*/ 3901440 w 4642338"/>
              <a:gd name="connsiteY2-16" fmla="*/ 670560 h 675249"/>
              <a:gd name="connsiteX3-17" fmla="*/ 0 w 4642338"/>
              <a:gd name="connsiteY3-18" fmla="*/ 675249 h 675249"/>
              <a:gd name="connsiteX4-19" fmla="*/ 0 w 4642338"/>
              <a:gd name="connsiteY4-20" fmla="*/ 0 h 6752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42338" h="675249">
                <a:moveTo>
                  <a:pt x="0" y="0"/>
                </a:moveTo>
                <a:lnTo>
                  <a:pt x="4642338" y="0"/>
                </a:lnTo>
                <a:lnTo>
                  <a:pt x="3901440" y="670560"/>
                </a:lnTo>
                <a:lnTo>
                  <a:pt x="0" y="67524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" name="矩形 42"/>
          <p:cNvSpPr/>
          <p:nvPr/>
        </p:nvSpPr>
        <p:spPr>
          <a:xfrm>
            <a:off x="-1" y="214218"/>
            <a:ext cx="5159901" cy="702738"/>
          </a:xfrm>
          <a:custGeom>
            <a:avLst/>
            <a:gdLst>
              <a:gd name="connsiteX0" fmla="*/ 0 w 4642338"/>
              <a:gd name="connsiteY0" fmla="*/ 0 h 675249"/>
              <a:gd name="connsiteX1" fmla="*/ 4642338 w 4642338"/>
              <a:gd name="connsiteY1" fmla="*/ 0 h 675249"/>
              <a:gd name="connsiteX2" fmla="*/ 4642338 w 4642338"/>
              <a:gd name="connsiteY2" fmla="*/ 675249 h 675249"/>
              <a:gd name="connsiteX3" fmla="*/ 0 w 4642338"/>
              <a:gd name="connsiteY3" fmla="*/ 675249 h 675249"/>
              <a:gd name="connsiteX4" fmla="*/ 0 w 4642338"/>
              <a:gd name="connsiteY4" fmla="*/ 0 h 675249"/>
              <a:gd name="connsiteX0-1" fmla="*/ 0 w 4642338"/>
              <a:gd name="connsiteY0-2" fmla="*/ 0 h 675249"/>
              <a:gd name="connsiteX1-3" fmla="*/ 4642338 w 4642338"/>
              <a:gd name="connsiteY1-4" fmla="*/ 0 h 675249"/>
              <a:gd name="connsiteX2-5" fmla="*/ 4642338 w 4642338"/>
              <a:gd name="connsiteY2-6" fmla="*/ 675249 h 675249"/>
              <a:gd name="connsiteX3-7" fmla="*/ 3901440 w 4642338"/>
              <a:gd name="connsiteY3-8" fmla="*/ 670560 h 675249"/>
              <a:gd name="connsiteX4-9" fmla="*/ 0 w 4642338"/>
              <a:gd name="connsiteY4-10" fmla="*/ 675249 h 675249"/>
              <a:gd name="connsiteX5" fmla="*/ 0 w 4642338"/>
              <a:gd name="connsiteY5" fmla="*/ 0 h 675249"/>
              <a:gd name="connsiteX0-11" fmla="*/ 0 w 4642338"/>
              <a:gd name="connsiteY0-12" fmla="*/ 0 h 675249"/>
              <a:gd name="connsiteX1-13" fmla="*/ 4642338 w 4642338"/>
              <a:gd name="connsiteY1-14" fmla="*/ 0 h 675249"/>
              <a:gd name="connsiteX2-15" fmla="*/ 3901440 w 4642338"/>
              <a:gd name="connsiteY2-16" fmla="*/ 670560 h 675249"/>
              <a:gd name="connsiteX3-17" fmla="*/ 0 w 4642338"/>
              <a:gd name="connsiteY3-18" fmla="*/ 675249 h 675249"/>
              <a:gd name="connsiteX4-19" fmla="*/ 0 w 4642338"/>
              <a:gd name="connsiteY4-20" fmla="*/ 0 h 6752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42338" h="675249">
                <a:moveTo>
                  <a:pt x="0" y="0"/>
                </a:moveTo>
                <a:lnTo>
                  <a:pt x="4642338" y="0"/>
                </a:lnTo>
                <a:lnTo>
                  <a:pt x="3901440" y="670560"/>
                </a:lnTo>
                <a:lnTo>
                  <a:pt x="0" y="675249"/>
                </a:lnTo>
                <a:lnTo>
                  <a:pt x="0" y="0"/>
                </a:lnTo>
                <a:close/>
              </a:path>
            </a:pathLst>
          </a:custGeom>
          <a:solidFill>
            <a:srgbClr val="FB54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FF3F3F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7288" y="283859"/>
            <a:ext cx="42787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F2F2F2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 Case Study In China</a:t>
            </a:r>
            <a:endParaRPr lang="zh-CN" altLang="en-US" sz="3200" b="1" dirty="0">
              <a:solidFill>
                <a:srgbClr val="F2F2F2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210072" y="1269241"/>
            <a:ext cx="6236032" cy="5296359"/>
            <a:chOff x="508487" y="248400"/>
            <a:chExt cx="7662957" cy="6508269"/>
          </a:xfrm>
          <a:solidFill>
            <a:schemeClr val="accent3">
              <a:lumMod val="50000"/>
            </a:schemeClr>
          </a:solidFill>
        </p:grpSpPr>
        <p:sp>
          <p:nvSpPr>
            <p:cNvPr id="9" name="939439.625287.753.55.1255">
              <a:hlinkClick r:id="" action="ppaction://macro?name=Slide1.939439.625287.753.55.1255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984753" y="6031793"/>
              <a:ext cx="121508" cy="77630"/>
            </a:xfrm>
            <a:custGeom>
              <a:avLst/>
              <a:gdLst>
                <a:gd name="T0" fmla="*/ 4 w 59"/>
                <a:gd name="T1" fmla="*/ 11 h 42"/>
                <a:gd name="T2" fmla="*/ 26 w 59"/>
                <a:gd name="T3" fmla="*/ 17 h 42"/>
                <a:gd name="T4" fmla="*/ 48 w 59"/>
                <a:gd name="T5" fmla="*/ 0 h 42"/>
                <a:gd name="T6" fmla="*/ 58 w 59"/>
                <a:gd name="T7" fmla="*/ 30 h 42"/>
                <a:gd name="T8" fmla="*/ 35 w 59"/>
                <a:gd name="T9" fmla="*/ 41 h 42"/>
                <a:gd name="T10" fmla="*/ 5 w 59"/>
                <a:gd name="T11" fmla="*/ 39 h 42"/>
                <a:gd name="T12" fmla="*/ 0 w 59"/>
                <a:gd name="T13" fmla="*/ 17 h 42"/>
                <a:gd name="T14" fmla="*/ 4 w 59"/>
                <a:gd name="T15" fmla="*/ 11 h 42"/>
                <a:gd name="T16" fmla="*/ 4 w 59"/>
                <a:gd name="T17" fmla="*/ 11 h 42"/>
                <a:gd name="T18" fmla="*/ 4 w 59"/>
                <a:gd name="T19" fmla="*/ 1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2">
                  <a:moveTo>
                    <a:pt x="4" y="11"/>
                  </a:moveTo>
                  <a:lnTo>
                    <a:pt x="26" y="17"/>
                  </a:lnTo>
                  <a:lnTo>
                    <a:pt x="48" y="0"/>
                  </a:lnTo>
                  <a:lnTo>
                    <a:pt x="58" y="30"/>
                  </a:lnTo>
                  <a:lnTo>
                    <a:pt x="35" y="41"/>
                  </a:lnTo>
                  <a:lnTo>
                    <a:pt x="5" y="39"/>
                  </a:lnTo>
                  <a:lnTo>
                    <a:pt x="0" y="17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0" tIns="0" rIns="0" bIns="0" anchor="b"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0" name="海南">
              <a:hlinkClick r:id="" action="ppaction://macro?name=Slide1.海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140100" y="6501594"/>
              <a:ext cx="380949" cy="255075"/>
            </a:xfrm>
            <a:custGeom>
              <a:avLst/>
              <a:gdLst>
                <a:gd name="T0" fmla="*/ 181 w 182"/>
                <a:gd name="T1" fmla="*/ 29 h 166"/>
                <a:gd name="T2" fmla="*/ 148 w 182"/>
                <a:gd name="T3" fmla="*/ 86 h 166"/>
                <a:gd name="T4" fmla="*/ 148 w 182"/>
                <a:gd name="T5" fmla="*/ 112 h 166"/>
                <a:gd name="T6" fmla="*/ 83 w 182"/>
                <a:gd name="T7" fmla="*/ 165 h 166"/>
                <a:gd name="T8" fmla="*/ 14 w 182"/>
                <a:gd name="T9" fmla="*/ 142 h 166"/>
                <a:gd name="T10" fmla="*/ 0 w 182"/>
                <a:gd name="T11" fmla="*/ 93 h 166"/>
                <a:gd name="T12" fmla="*/ 4 w 182"/>
                <a:gd name="T13" fmla="*/ 72 h 166"/>
                <a:gd name="T14" fmla="*/ 41 w 182"/>
                <a:gd name="T15" fmla="*/ 34 h 166"/>
                <a:gd name="T16" fmla="*/ 54 w 182"/>
                <a:gd name="T17" fmla="*/ 24 h 166"/>
                <a:gd name="T18" fmla="*/ 114 w 182"/>
                <a:gd name="T19" fmla="*/ 12 h 166"/>
                <a:gd name="T20" fmla="*/ 142 w 182"/>
                <a:gd name="T21" fmla="*/ 10 h 166"/>
                <a:gd name="T22" fmla="*/ 152 w 182"/>
                <a:gd name="T23" fmla="*/ 0 h 166"/>
                <a:gd name="T24" fmla="*/ 171 w 182"/>
                <a:gd name="T25" fmla="*/ 5 h 166"/>
                <a:gd name="T26" fmla="*/ 181 w 182"/>
                <a:gd name="T27" fmla="*/ 29 h 166"/>
                <a:gd name="T28" fmla="*/ 181 w 182"/>
                <a:gd name="T29" fmla="*/ 29 h 166"/>
                <a:gd name="T30" fmla="*/ 181 w 182"/>
                <a:gd name="T31" fmla="*/ 2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2" h="166">
                  <a:moveTo>
                    <a:pt x="181" y="29"/>
                  </a:moveTo>
                  <a:lnTo>
                    <a:pt x="148" y="86"/>
                  </a:lnTo>
                  <a:lnTo>
                    <a:pt x="148" y="112"/>
                  </a:lnTo>
                  <a:lnTo>
                    <a:pt x="83" y="165"/>
                  </a:lnTo>
                  <a:lnTo>
                    <a:pt x="14" y="142"/>
                  </a:lnTo>
                  <a:lnTo>
                    <a:pt x="0" y="93"/>
                  </a:lnTo>
                  <a:lnTo>
                    <a:pt x="4" y="72"/>
                  </a:lnTo>
                  <a:lnTo>
                    <a:pt x="41" y="34"/>
                  </a:lnTo>
                  <a:lnTo>
                    <a:pt x="54" y="24"/>
                  </a:lnTo>
                  <a:lnTo>
                    <a:pt x="114" y="12"/>
                  </a:lnTo>
                  <a:lnTo>
                    <a:pt x="142" y="10"/>
                  </a:lnTo>
                  <a:lnTo>
                    <a:pt x="152" y="0"/>
                  </a:lnTo>
                  <a:lnTo>
                    <a:pt x="171" y="5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29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1" name="上海">
              <a:hlinkClick r:id="" action="ppaction://macro?name=Slide1.上海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943517" y="4264508"/>
              <a:ext cx="121508" cy="155262"/>
            </a:xfrm>
            <a:custGeom>
              <a:avLst/>
              <a:gdLst>
                <a:gd name="T0" fmla="*/ 25 w 62"/>
                <a:gd name="T1" fmla="*/ 64 h 65"/>
                <a:gd name="T2" fmla="*/ 0 w 62"/>
                <a:gd name="T3" fmla="*/ 42 h 65"/>
                <a:gd name="T4" fmla="*/ 11 w 62"/>
                <a:gd name="T5" fmla="*/ 27 h 65"/>
                <a:gd name="T6" fmla="*/ 21 w 62"/>
                <a:gd name="T7" fmla="*/ 0 h 65"/>
                <a:gd name="T8" fmla="*/ 49 w 62"/>
                <a:gd name="T9" fmla="*/ 11 h 65"/>
                <a:gd name="T10" fmla="*/ 61 w 62"/>
                <a:gd name="T11" fmla="*/ 29 h 65"/>
                <a:gd name="T12" fmla="*/ 52 w 62"/>
                <a:gd name="T13" fmla="*/ 43 h 65"/>
                <a:gd name="T14" fmla="*/ 25 w 62"/>
                <a:gd name="T15" fmla="*/ 64 h 65"/>
                <a:gd name="T16" fmla="*/ 25 w 62"/>
                <a:gd name="T17" fmla="*/ 6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65">
                  <a:moveTo>
                    <a:pt x="25" y="64"/>
                  </a:moveTo>
                  <a:lnTo>
                    <a:pt x="0" y="42"/>
                  </a:lnTo>
                  <a:lnTo>
                    <a:pt x="11" y="27"/>
                  </a:lnTo>
                  <a:lnTo>
                    <a:pt x="21" y="0"/>
                  </a:lnTo>
                  <a:lnTo>
                    <a:pt x="49" y="11"/>
                  </a:lnTo>
                  <a:lnTo>
                    <a:pt x="61" y="29"/>
                  </a:lnTo>
                  <a:lnTo>
                    <a:pt x="52" y="43"/>
                  </a:lnTo>
                  <a:lnTo>
                    <a:pt x="25" y="64"/>
                  </a:lnTo>
                  <a:lnTo>
                    <a:pt x="25" y="64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2" name="河南">
              <a:hlinkClick r:id="" action="ppaction://macro?name=Slide1.河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349074" y="3535502"/>
              <a:ext cx="899828" cy="861339"/>
            </a:xfrm>
            <a:custGeom>
              <a:avLst/>
              <a:gdLst>
                <a:gd name="T0" fmla="*/ 50 w 426"/>
                <a:gd name="T1" fmla="*/ 268 h 385"/>
                <a:gd name="T2" fmla="*/ 111 w 426"/>
                <a:gd name="T3" fmla="*/ 322 h 385"/>
                <a:gd name="T4" fmla="*/ 162 w 426"/>
                <a:gd name="T5" fmla="*/ 333 h 385"/>
                <a:gd name="T6" fmla="*/ 208 w 426"/>
                <a:gd name="T7" fmla="*/ 326 h 385"/>
                <a:gd name="T8" fmla="*/ 222 w 426"/>
                <a:gd name="T9" fmla="*/ 333 h 385"/>
                <a:gd name="T10" fmla="*/ 238 w 426"/>
                <a:gd name="T11" fmla="*/ 323 h 385"/>
                <a:gd name="T12" fmla="*/ 249 w 426"/>
                <a:gd name="T13" fmla="*/ 335 h 385"/>
                <a:gd name="T14" fmla="*/ 256 w 426"/>
                <a:gd name="T15" fmla="*/ 354 h 385"/>
                <a:gd name="T16" fmla="*/ 278 w 426"/>
                <a:gd name="T17" fmla="*/ 366 h 385"/>
                <a:gd name="T18" fmla="*/ 307 w 426"/>
                <a:gd name="T19" fmla="*/ 366 h 385"/>
                <a:gd name="T20" fmla="*/ 329 w 426"/>
                <a:gd name="T21" fmla="*/ 384 h 385"/>
                <a:gd name="T22" fmla="*/ 349 w 426"/>
                <a:gd name="T23" fmla="*/ 375 h 385"/>
                <a:gd name="T24" fmla="*/ 364 w 426"/>
                <a:gd name="T25" fmla="*/ 384 h 385"/>
                <a:gd name="T26" fmla="*/ 377 w 426"/>
                <a:gd name="T27" fmla="*/ 359 h 385"/>
                <a:gd name="T28" fmla="*/ 396 w 426"/>
                <a:gd name="T29" fmla="*/ 350 h 385"/>
                <a:gd name="T30" fmla="*/ 399 w 426"/>
                <a:gd name="T31" fmla="*/ 329 h 385"/>
                <a:gd name="T32" fmla="*/ 393 w 426"/>
                <a:gd name="T33" fmla="*/ 292 h 385"/>
                <a:gd name="T34" fmla="*/ 389 w 426"/>
                <a:gd name="T35" fmla="*/ 288 h 385"/>
                <a:gd name="T36" fmla="*/ 370 w 426"/>
                <a:gd name="T37" fmla="*/ 307 h 385"/>
                <a:gd name="T38" fmla="*/ 342 w 426"/>
                <a:gd name="T39" fmla="*/ 285 h 385"/>
                <a:gd name="T40" fmla="*/ 321 w 426"/>
                <a:gd name="T41" fmla="*/ 259 h 385"/>
                <a:gd name="T42" fmla="*/ 342 w 426"/>
                <a:gd name="T43" fmla="*/ 244 h 385"/>
                <a:gd name="T44" fmla="*/ 348 w 426"/>
                <a:gd name="T45" fmla="*/ 219 h 385"/>
                <a:gd name="T46" fmla="*/ 360 w 426"/>
                <a:gd name="T47" fmla="*/ 209 h 385"/>
                <a:gd name="T48" fmla="*/ 358 w 426"/>
                <a:gd name="T49" fmla="*/ 174 h 385"/>
                <a:gd name="T50" fmla="*/ 367 w 426"/>
                <a:gd name="T51" fmla="*/ 168 h 385"/>
                <a:gd name="T52" fmla="*/ 384 w 426"/>
                <a:gd name="T53" fmla="*/ 178 h 385"/>
                <a:gd name="T54" fmla="*/ 396 w 426"/>
                <a:gd name="T55" fmla="*/ 192 h 385"/>
                <a:gd name="T56" fmla="*/ 417 w 426"/>
                <a:gd name="T57" fmla="*/ 178 h 385"/>
                <a:gd name="T58" fmla="*/ 425 w 426"/>
                <a:gd name="T59" fmla="*/ 169 h 385"/>
                <a:gd name="T60" fmla="*/ 421 w 426"/>
                <a:gd name="T61" fmla="*/ 152 h 385"/>
                <a:gd name="T62" fmla="*/ 396 w 426"/>
                <a:gd name="T63" fmla="*/ 137 h 385"/>
                <a:gd name="T64" fmla="*/ 391 w 426"/>
                <a:gd name="T65" fmla="*/ 120 h 385"/>
                <a:gd name="T66" fmla="*/ 344 w 426"/>
                <a:gd name="T67" fmla="*/ 126 h 385"/>
                <a:gd name="T68" fmla="*/ 315 w 426"/>
                <a:gd name="T69" fmla="*/ 101 h 385"/>
                <a:gd name="T70" fmla="*/ 302 w 426"/>
                <a:gd name="T71" fmla="*/ 96 h 385"/>
                <a:gd name="T72" fmla="*/ 302 w 426"/>
                <a:gd name="T73" fmla="*/ 80 h 385"/>
                <a:gd name="T74" fmla="*/ 366 w 426"/>
                <a:gd name="T75" fmla="*/ 7 h 385"/>
                <a:gd name="T76" fmla="*/ 342 w 426"/>
                <a:gd name="T77" fmla="*/ 13 h 385"/>
                <a:gd name="T78" fmla="*/ 328 w 426"/>
                <a:gd name="T79" fmla="*/ 24 h 385"/>
                <a:gd name="T80" fmla="*/ 321 w 426"/>
                <a:gd name="T81" fmla="*/ 15 h 385"/>
                <a:gd name="T82" fmla="*/ 321 w 426"/>
                <a:gd name="T83" fmla="*/ 4 h 385"/>
                <a:gd name="T84" fmla="*/ 310 w 426"/>
                <a:gd name="T85" fmla="*/ 0 h 385"/>
                <a:gd name="T86" fmla="*/ 281 w 426"/>
                <a:gd name="T87" fmla="*/ 12 h 385"/>
                <a:gd name="T88" fmla="*/ 208 w 426"/>
                <a:gd name="T89" fmla="*/ 2 h 385"/>
                <a:gd name="T90" fmla="*/ 203 w 426"/>
                <a:gd name="T91" fmla="*/ 63 h 385"/>
                <a:gd name="T92" fmla="*/ 168 w 426"/>
                <a:gd name="T93" fmla="*/ 91 h 385"/>
                <a:gd name="T94" fmla="*/ 120 w 426"/>
                <a:gd name="T95" fmla="*/ 101 h 385"/>
                <a:gd name="T96" fmla="*/ 54 w 426"/>
                <a:gd name="T97" fmla="*/ 147 h 385"/>
                <a:gd name="T98" fmla="*/ 0 w 426"/>
                <a:gd name="T99" fmla="*/ 161 h 385"/>
                <a:gd name="T100" fmla="*/ 0 w 426"/>
                <a:gd name="T101" fmla="*/ 171 h 385"/>
                <a:gd name="T102" fmla="*/ 50 w 426"/>
                <a:gd name="T103" fmla="*/ 246 h 385"/>
                <a:gd name="T104" fmla="*/ 50 w 426"/>
                <a:gd name="T105" fmla="*/ 268 h 385"/>
                <a:gd name="T106" fmla="*/ 50 w 426"/>
                <a:gd name="T107" fmla="*/ 2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6" h="385">
                  <a:moveTo>
                    <a:pt x="50" y="268"/>
                  </a:moveTo>
                  <a:lnTo>
                    <a:pt x="111" y="322"/>
                  </a:lnTo>
                  <a:lnTo>
                    <a:pt x="162" y="333"/>
                  </a:lnTo>
                  <a:lnTo>
                    <a:pt x="208" y="326"/>
                  </a:lnTo>
                  <a:lnTo>
                    <a:pt x="222" y="333"/>
                  </a:lnTo>
                  <a:lnTo>
                    <a:pt x="238" y="323"/>
                  </a:lnTo>
                  <a:lnTo>
                    <a:pt x="249" y="335"/>
                  </a:lnTo>
                  <a:lnTo>
                    <a:pt x="256" y="354"/>
                  </a:lnTo>
                  <a:lnTo>
                    <a:pt x="278" y="366"/>
                  </a:lnTo>
                  <a:lnTo>
                    <a:pt x="307" y="366"/>
                  </a:lnTo>
                  <a:lnTo>
                    <a:pt x="329" y="384"/>
                  </a:lnTo>
                  <a:lnTo>
                    <a:pt x="349" y="375"/>
                  </a:lnTo>
                  <a:lnTo>
                    <a:pt x="364" y="384"/>
                  </a:lnTo>
                  <a:lnTo>
                    <a:pt x="377" y="359"/>
                  </a:lnTo>
                  <a:lnTo>
                    <a:pt x="396" y="350"/>
                  </a:lnTo>
                  <a:lnTo>
                    <a:pt x="399" y="329"/>
                  </a:lnTo>
                  <a:lnTo>
                    <a:pt x="393" y="292"/>
                  </a:lnTo>
                  <a:lnTo>
                    <a:pt x="389" y="288"/>
                  </a:lnTo>
                  <a:lnTo>
                    <a:pt x="370" y="307"/>
                  </a:lnTo>
                  <a:lnTo>
                    <a:pt x="342" y="285"/>
                  </a:lnTo>
                  <a:lnTo>
                    <a:pt x="321" y="259"/>
                  </a:lnTo>
                  <a:lnTo>
                    <a:pt x="342" y="244"/>
                  </a:lnTo>
                  <a:lnTo>
                    <a:pt x="348" y="219"/>
                  </a:lnTo>
                  <a:lnTo>
                    <a:pt x="360" y="209"/>
                  </a:lnTo>
                  <a:lnTo>
                    <a:pt x="358" y="174"/>
                  </a:lnTo>
                  <a:lnTo>
                    <a:pt x="367" y="168"/>
                  </a:lnTo>
                  <a:lnTo>
                    <a:pt x="384" y="178"/>
                  </a:lnTo>
                  <a:lnTo>
                    <a:pt x="396" y="192"/>
                  </a:lnTo>
                  <a:lnTo>
                    <a:pt x="417" y="178"/>
                  </a:lnTo>
                  <a:lnTo>
                    <a:pt x="425" y="169"/>
                  </a:lnTo>
                  <a:lnTo>
                    <a:pt x="421" y="152"/>
                  </a:lnTo>
                  <a:lnTo>
                    <a:pt x="396" y="137"/>
                  </a:lnTo>
                  <a:lnTo>
                    <a:pt x="391" y="120"/>
                  </a:lnTo>
                  <a:lnTo>
                    <a:pt x="344" y="126"/>
                  </a:lnTo>
                  <a:lnTo>
                    <a:pt x="315" y="101"/>
                  </a:lnTo>
                  <a:lnTo>
                    <a:pt x="302" y="96"/>
                  </a:lnTo>
                  <a:lnTo>
                    <a:pt x="302" y="80"/>
                  </a:lnTo>
                  <a:lnTo>
                    <a:pt x="366" y="7"/>
                  </a:lnTo>
                  <a:lnTo>
                    <a:pt x="342" y="13"/>
                  </a:lnTo>
                  <a:lnTo>
                    <a:pt x="328" y="24"/>
                  </a:lnTo>
                  <a:lnTo>
                    <a:pt x="321" y="15"/>
                  </a:lnTo>
                  <a:lnTo>
                    <a:pt x="321" y="4"/>
                  </a:lnTo>
                  <a:lnTo>
                    <a:pt x="310" y="0"/>
                  </a:lnTo>
                  <a:lnTo>
                    <a:pt x="281" y="12"/>
                  </a:lnTo>
                  <a:lnTo>
                    <a:pt x="208" y="2"/>
                  </a:lnTo>
                  <a:lnTo>
                    <a:pt x="203" y="63"/>
                  </a:lnTo>
                  <a:lnTo>
                    <a:pt x="168" y="91"/>
                  </a:lnTo>
                  <a:lnTo>
                    <a:pt x="120" y="101"/>
                  </a:lnTo>
                  <a:lnTo>
                    <a:pt x="54" y="147"/>
                  </a:lnTo>
                  <a:lnTo>
                    <a:pt x="0" y="161"/>
                  </a:lnTo>
                  <a:lnTo>
                    <a:pt x="0" y="171"/>
                  </a:lnTo>
                  <a:lnTo>
                    <a:pt x="50" y="246"/>
                  </a:lnTo>
                  <a:lnTo>
                    <a:pt x="50" y="268"/>
                  </a:lnTo>
                  <a:lnTo>
                    <a:pt x="50" y="268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3" name="台湾">
              <a:hlinkClick r:id="" action="ppaction://macro?name=Slide1.台湾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940356" y="5399666"/>
              <a:ext cx="206896" cy="643231"/>
            </a:xfrm>
            <a:custGeom>
              <a:avLst/>
              <a:gdLst>
                <a:gd name="T0" fmla="*/ 26 w 106"/>
                <a:gd name="T1" fmla="*/ 37 h 289"/>
                <a:gd name="T2" fmla="*/ 29 w 106"/>
                <a:gd name="T3" fmla="*/ 34 h 289"/>
                <a:gd name="T4" fmla="*/ 38 w 106"/>
                <a:gd name="T5" fmla="*/ 17 h 289"/>
                <a:gd name="T6" fmla="*/ 61 w 106"/>
                <a:gd name="T7" fmla="*/ 1 h 289"/>
                <a:gd name="T8" fmla="*/ 67 w 106"/>
                <a:gd name="T9" fmla="*/ 1 h 289"/>
                <a:gd name="T10" fmla="*/ 82 w 106"/>
                <a:gd name="T11" fmla="*/ 5 h 289"/>
                <a:gd name="T12" fmla="*/ 87 w 106"/>
                <a:gd name="T13" fmla="*/ 10 h 289"/>
                <a:gd name="T14" fmla="*/ 97 w 106"/>
                <a:gd name="T15" fmla="*/ 17 h 289"/>
                <a:gd name="T16" fmla="*/ 100 w 106"/>
                <a:gd name="T17" fmla="*/ 29 h 289"/>
                <a:gd name="T18" fmla="*/ 91 w 106"/>
                <a:gd name="T19" fmla="*/ 39 h 289"/>
                <a:gd name="T20" fmla="*/ 91 w 106"/>
                <a:gd name="T21" fmla="*/ 54 h 289"/>
                <a:gd name="T22" fmla="*/ 101 w 106"/>
                <a:gd name="T23" fmla="*/ 73 h 289"/>
                <a:gd name="T24" fmla="*/ 91 w 106"/>
                <a:gd name="T25" fmla="*/ 95 h 289"/>
                <a:gd name="T26" fmla="*/ 96 w 106"/>
                <a:gd name="T27" fmla="*/ 109 h 289"/>
                <a:gd name="T28" fmla="*/ 96 w 106"/>
                <a:gd name="T29" fmla="*/ 118 h 289"/>
                <a:gd name="T30" fmla="*/ 100 w 106"/>
                <a:gd name="T31" fmla="*/ 141 h 289"/>
                <a:gd name="T32" fmla="*/ 104 w 106"/>
                <a:gd name="T33" fmla="*/ 161 h 289"/>
                <a:gd name="T34" fmla="*/ 103 w 106"/>
                <a:gd name="T35" fmla="*/ 178 h 289"/>
                <a:gd name="T36" fmla="*/ 100 w 106"/>
                <a:gd name="T37" fmla="*/ 185 h 289"/>
                <a:gd name="T38" fmla="*/ 97 w 106"/>
                <a:gd name="T39" fmla="*/ 192 h 289"/>
                <a:gd name="T40" fmla="*/ 96 w 106"/>
                <a:gd name="T41" fmla="*/ 196 h 289"/>
                <a:gd name="T42" fmla="*/ 95 w 106"/>
                <a:gd name="T43" fmla="*/ 210 h 289"/>
                <a:gd name="T44" fmla="*/ 90 w 106"/>
                <a:gd name="T45" fmla="*/ 215 h 289"/>
                <a:gd name="T46" fmla="*/ 85 w 106"/>
                <a:gd name="T47" fmla="*/ 227 h 289"/>
                <a:gd name="T48" fmla="*/ 81 w 106"/>
                <a:gd name="T49" fmla="*/ 229 h 289"/>
                <a:gd name="T50" fmla="*/ 78 w 106"/>
                <a:gd name="T51" fmla="*/ 232 h 289"/>
                <a:gd name="T52" fmla="*/ 76 w 106"/>
                <a:gd name="T53" fmla="*/ 253 h 289"/>
                <a:gd name="T54" fmla="*/ 70 w 106"/>
                <a:gd name="T55" fmla="*/ 263 h 289"/>
                <a:gd name="T56" fmla="*/ 73 w 106"/>
                <a:gd name="T57" fmla="*/ 280 h 289"/>
                <a:gd name="T58" fmla="*/ 76 w 106"/>
                <a:gd name="T59" fmla="*/ 284 h 289"/>
                <a:gd name="T60" fmla="*/ 72 w 106"/>
                <a:gd name="T61" fmla="*/ 283 h 289"/>
                <a:gd name="T62" fmla="*/ 65 w 106"/>
                <a:gd name="T63" fmla="*/ 281 h 289"/>
                <a:gd name="T64" fmla="*/ 63 w 106"/>
                <a:gd name="T65" fmla="*/ 285 h 289"/>
                <a:gd name="T66" fmla="*/ 62 w 106"/>
                <a:gd name="T67" fmla="*/ 286 h 289"/>
                <a:gd name="T68" fmla="*/ 57 w 106"/>
                <a:gd name="T69" fmla="*/ 287 h 289"/>
                <a:gd name="T70" fmla="*/ 57 w 106"/>
                <a:gd name="T71" fmla="*/ 281 h 289"/>
                <a:gd name="T72" fmla="*/ 52 w 106"/>
                <a:gd name="T73" fmla="*/ 274 h 289"/>
                <a:gd name="T74" fmla="*/ 51 w 106"/>
                <a:gd name="T75" fmla="*/ 262 h 289"/>
                <a:gd name="T76" fmla="*/ 40 w 106"/>
                <a:gd name="T77" fmla="*/ 256 h 289"/>
                <a:gd name="T78" fmla="*/ 33 w 106"/>
                <a:gd name="T79" fmla="*/ 251 h 289"/>
                <a:gd name="T80" fmla="*/ 28 w 106"/>
                <a:gd name="T81" fmla="*/ 240 h 289"/>
                <a:gd name="T82" fmla="*/ 25 w 106"/>
                <a:gd name="T83" fmla="*/ 234 h 289"/>
                <a:gd name="T84" fmla="*/ 19 w 106"/>
                <a:gd name="T85" fmla="*/ 229 h 289"/>
                <a:gd name="T86" fmla="*/ 13 w 106"/>
                <a:gd name="T87" fmla="*/ 213 h 289"/>
                <a:gd name="T88" fmla="*/ 6 w 106"/>
                <a:gd name="T89" fmla="*/ 203 h 289"/>
                <a:gd name="T90" fmla="*/ 7 w 106"/>
                <a:gd name="T91" fmla="*/ 185 h 289"/>
                <a:gd name="T92" fmla="*/ 9 w 106"/>
                <a:gd name="T93" fmla="*/ 182 h 289"/>
                <a:gd name="T94" fmla="*/ 5 w 106"/>
                <a:gd name="T95" fmla="*/ 173 h 289"/>
                <a:gd name="T96" fmla="*/ 1 w 106"/>
                <a:gd name="T97" fmla="*/ 166 h 289"/>
                <a:gd name="T98" fmla="*/ 0 w 106"/>
                <a:gd name="T99" fmla="*/ 157 h 289"/>
                <a:gd name="T100" fmla="*/ 4 w 106"/>
                <a:gd name="T101" fmla="*/ 154 h 289"/>
                <a:gd name="T102" fmla="*/ 4 w 106"/>
                <a:gd name="T103" fmla="*/ 153 h 289"/>
                <a:gd name="T104" fmla="*/ 6 w 106"/>
                <a:gd name="T105" fmla="*/ 141 h 289"/>
                <a:gd name="T106" fmla="*/ 5 w 106"/>
                <a:gd name="T107" fmla="*/ 137 h 289"/>
                <a:gd name="T108" fmla="*/ 5 w 106"/>
                <a:gd name="T109" fmla="*/ 133 h 289"/>
                <a:gd name="T110" fmla="*/ 5 w 106"/>
                <a:gd name="T111" fmla="*/ 100 h 289"/>
                <a:gd name="T112" fmla="*/ 6 w 106"/>
                <a:gd name="T113" fmla="*/ 95 h 289"/>
                <a:gd name="T114" fmla="*/ 9 w 106"/>
                <a:gd name="T115" fmla="*/ 92 h 289"/>
                <a:gd name="T116" fmla="*/ 14 w 106"/>
                <a:gd name="T117" fmla="*/ 75 h 289"/>
                <a:gd name="T118" fmla="*/ 24 w 106"/>
                <a:gd name="T119" fmla="*/ 49 h 289"/>
                <a:gd name="T120" fmla="*/ 24 w 106"/>
                <a:gd name="T121" fmla="*/ 41 h 289"/>
                <a:gd name="T122" fmla="*/ 23 w 106"/>
                <a:gd name="T123" fmla="*/ 4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6" h="289">
                  <a:moveTo>
                    <a:pt x="23" y="40"/>
                  </a:move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6" y="37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2" y="31"/>
                  </a:lnTo>
                  <a:lnTo>
                    <a:pt x="32" y="31"/>
                  </a:lnTo>
                  <a:lnTo>
                    <a:pt x="32" y="31"/>
                  </a:lnTo>
                  <a:lnTo>
                    <a:pt x="32" y="31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7"/>
                  </a:lnTo>
                  <a:lnTo>
                    <a:pt x="34" y="24"/>
                  </a:lnTo>
                  <a:lnTo>
                    <a:pt x="36" y="22"/>
                  </a:lnTo>
                  <a:lnTo>
                    <a:pt x="36" y="21"/>
                  </a:lnTo>
                  <a:lnTo>
                    <a:pt x="38" y="19"/>
                  </a:lnTo>
                  <a:lnTo>
                    <a:pt x="38" y="17"/>
                  </a:lnTo>
                  <a:lnTo>
                    <a:pt x="39" y="15"/>
                  </a:lnTo>
                  <a:lnTo>
                    <a:pt x="39" y="15"/>
                  </a:lnTo>
                  <a:lnTo>
                    <a:pt x="42" y="13"/>
                  </a:lnTo>
                  <a:lnTo>
                    <a:pt x="42" y="11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6" y="7"/>
                  </a:lnTo>
                  <a:lnTo>
                    <a:pt x="47" y="5"/>
                  </a:lnTo>
                  <a:lnTo>
                    <a:pt x="49" y="3"/>
                  </a:lnTo>
                  <a:lnTo>
                    <a:pt x="49" y="3"/>
                  </a:lnTo>
                  <a:lnTo>
                    <a:pt x="50" y="3"/>
                  </a:lnTo>
                  <a:lnTo>
                    <a:pt x="50" y="3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4" y="3"/>
                  </a:lnTo>
                  <a:lnTo>
                    <a:pt x="54" y="3"/>
                  </a:lnTo>
                  <a:lnTo>
                    <a:pt x="57" y="1"/>
                  </a:lnTo>
                  <a:lnTo>
                    <a:pt x="57" y="1"/>
                  </a:lnTo>
                  <a:lnTo>
                    <a:pt x="57" y="1"/>
                  </a:lnTo>
                  <a:lnTo>
                    <a:pt x="57" y="1"/>
                  </a:lnTo>
                  <a:lnTo>
                    <a:pt x="58" y="1"/>
                  </a:lnTo>
                  <a:lnTo>
                    <a:pt x="58" y="1"/>
                  </a:lnTo>
                  <a:lnTo>
                    <a:pt x="61" y="1"/>
                  </a:lnTo>
                  <a:lnTo>
                    <a:pt x="61" y="1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4" y="0"/>
                  </a:lnTo>
                  <a:lnTo>
                    <a:pt x="64" y="1"/>
                  </a:lnTo>
                  <a:lnTo>
                    <a:pt x="64" y="1"/>
                  </a:lnTo>
                  <a:lnTo>
                    <a:pt x="64" y="1"/>
                  </a:lnTo>
                  <a:lnTo>
                    <a:pt x="67" y="1"/>
                  </a:lnTo>
                  <a:lnTo>
                    <a:pt x="67" y="1"/>
                  </a:lnTo>
                  <a:lnTo>
                    <a:pt x="67" y="1"/>
                  </a:lnTo>
                  <a:lnTo>
                    <a:pt x="67" y="1"/>
                  </a:lnTo>
                  <a:lnTo>
                    <a:pt x="68" y="1"/>
                  </a:lnTo>
                  <a:lnTo>
                    <a:pt x="68" y="1"/>
                  </a:lnTo>
                  <a:lnTo>
                    <a:pt x="68" y="1"/>
                  </a:lnTo>
                  <a:lnTo>
                    <a:pt x="68" y="1"/>
                  </a:lnTo>
                  <a:lnTo>
                    <a:pt x="71" y="1"/>
                  </a:lnTo>
                  <a:lnTo>
                    <a:pt x="71" y="1"/>
                  </a:lnTo>
                  <a:lnTo>
                    <a:pt x="73" y="1"/>
                  </a:lnTo>
                  <a:lnTo>
                    <a:pt x="73" y="1"/>
                  </a:lnTo>
                  <a:lnTo>
                    <a:pt x="75" y="0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5" y="3"/>
                  </a:lnTo>
                  <a:lnTo>
                    <a:pt x="76" y="3"/>
                  </a:lnTo>
                  <a:lnTo>
                    <a:pt x="76" y="3"/>
                  </a:lnTo>
                  <a:lnTo>
                    <a:pt x="76" y="3"/>
                  </a:lnTo>
                  <a:lnTo>
                    <a:pt x="76" y="3"/>
                  </a:lnTo>
                  <a:lnTo>
                    <a:pt x="78" y="3"/>
                  </a:lnTo>
                  <a:lnTo>
                    <a:pt x="78" y="5"/>
                  </a:lnTo>
                  <a:lnTo>
                    <a:pt x="78" y="5"/>
                  </a:lnTo>
                  <a:lnTo>
                    <a:pt x="78" y="5"/>
                  </a:lnTo>
                  <a:lnTo>
                    <a:pt x="81" y="5"/>
                  </a:lnTo>
                  <a:lnTo>
                    <a:pt x="81" y="5"/>
                  </a:lnTo>
                  <a:lnTo>
                    <a:pt x="82" y="5"/>
                  </a:lnTo>
                  <a:lnTo>
                    <a:pt x="82" y="5"/>
                  </a:lnTo>
                  <a:lnTo>
                    <a:pt x="84" y="5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4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7" y="7"/>
                  </a:lnTo>
                  <a:lnTo>
                    <a:pt x="87" y="9"/>
                  </a:lnTo>
                  <a:lnTo>
                    <a:pt x="87" y="9"/>
                  </a:lnTo>
                  <a:lnTo>
                    <a:pt x="87" y="9"/>
                  </a:lnTo>
                  <a:lnTo>
                    <a:pt x="87" y="9"/>
                  </a:lnTo>
                  <a:lnTo>
                    <a:pt x="87" y="10"/>
                  </a:lnTo>
                  <a:lnTo>
                    <a:pt x="87" y="10"/>
                  </a:lnTo>
                  <a:lnTo>
                    <a:pt x="87" y="10"/>
                  </a:lnTo>
                  <a:lnTo>
                    <a:pt x="90" y="10"/>
                  </a:lnTo>
                  <a:lnTo>
                    <a:pt x="90" y="13"/>
                  </a:lnTo>
                  <a:lnTo>
                    <a:pt x="90" y="13"/>
                  </a:lnTo>
                  <a:lnTo>
                    <a:pt x="90" y="13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2" y="13"/>
                  </a:lnTo>
                  <a:lnTo>
                    <a:pt x="94" y="13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6" y="15"/>
                  </a:lnTo>
                  <a:lnTo>
                    <a:pt x="96" y="17"/>
                  </a:lnTo>
                  <a:lnTo>
                    <a:pt x="96" y="17"/>
                  </a:lnTo>
                  <a:lnTo>
                    <a:pt x="96" y="17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97" y="17"/>
                  </a:lnTo>
                  <a:lnTo>
                    <a:pt x="100" y="17"/>
                  </a:lnTo>
                  <a:lnTo>
                    <a:pt x="100" y="20"/>
                  </a:lnTo>
                  <a:lnTo>
                    <a:pt x="100" y="20"/>
                  </a:lnTo>
                  <a:lnTo>
                    <a:pt x="100" y="20"/>
                  </a:lnTo>
                  <a:lnTo>
                    <a:pt x="100" y="20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4"/>
                  </a:lnTo>
                  <a:lnTo>
                    <a:pt x="100" y="24"/>
                  </a:lnTo>
                  <a:lnTo>
                    <a:pt x="100" y="24"/>
                  </a:lnTo>
                  <a:lnTo>
                    <a:pt x="100" y="24"/>
                  </a:lnTo>
                  <a:lnTo>
                    <a:pt x="100" y="25"/>
                  </a:lnTo>
                  <a:lnTo>
                    <a:pt x="100" y="25"/>
                  </a:lnTo>
                  <a:lnTo>
                    <a:pt x="100" y="25"/>
                  </a:lnTo>
                  <a:lnTo>
                    <a:pt x="102" y="25"/>
                  </a:lnTo>
                  <a:lnTo>
                    <a:pt x="100" y="27"/>
                  </a:lnTo>
                  <a:lnTo>
                    <a:pt x="100" y="27"/>
                  </a:lnTo>
                  <a:lnTo>
                    <a:pt x="100" y="27"/>
                  </a:lnTo>
                  <a:lnTo>
                    <a:pt x="100" y="27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8" y="32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6"/>
                  </a:lnTo>
                  <a:lnTo>
                    <a:pt x="93" y="36"/>
                  </a:lnTo>
                  <a:lnTo>
                    <a:pt x="93" y="36"/>
                  </a:lnTo>
                  <a:lnTo>
                    <a:pt x="93" y="36"/>
                  </a:lnTo>
                  <a:lnTo>
                    <a:pt x="91" y="38"/>
                  </a:lnTo>
                  <a:lnTo>
                    <a:pt x="91" y="38"/>
                  </a:lnTo>
                  <a:lnTo>
                    <a:pt x="91" y="38"/>
                  </a:lnTo>
                  <a:lnTo>
                    <a:pt x="91" y="38"/>
                  </a:lnTo>
                  <a:lnTo>
                    <a:pt x="91" y="39"/>
                  </a:lnTo>
                  <a:lnTo>
                    <a:pt x="91" y="39"/>
                  </a:lnTo>
                  <a:lnTo>
                    <a:pt x="91" y="39"/>
                  </a:lnTo>
                  <a:lnTo>
                    <a:pt x="91" y="39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90" y="44"/>
                  </a:lnTo>
                  <a:lnTo>
                    <a:pt x="90" y="46"/>
                  </a:lnTo>
                  <a:lnTo>
                    <a:pt x="90" y="48"/>
                  </a:lnTo>
                  <a:lnTo>
                    <a:pt x="91" y="48"/>
                  </a:lnTo>
                  <a:lnTo>
                    <a:pt x="91" y="50"/>
                  </a:lnTo>
                  <a:lnTo>
                    <a:pt x="91" y="52"/>
                  </a:lnTo>
                  <a:lnTo>
                    <a:pt x="91" y="54"/>
                  </a:lnTo>
                  <a:lnTo>
                    <a:pt x="93" y="54"/>
                  </a:lnTo>
                  <a:lnTo>
                    <a:pt x="93" y="56"/>
                  </a:lnTo>
                  <a:lnTo>
                    <a:pt x="93" y="58"/>
                  </a:lnTo>
                  <a:lnTo>
                    <a:pt x="93" y="61"/>
                  </a:lnTo>
                  <a:lnTo>
                    <a:pt x="96" y="61"/>
                  </a:lnTo>
                  <a:lnTo>
                    <a:pt x="96" y="63"/>
                  </a:lnTo>
                  <a:lnTo>
                    <a:pt x="96" y="63"/>
                  </a:lnTo>
                  <a:lnTo>
                    <a:pt x="96" y="65"/>
                  </a:lnTo>
                  <a:lnTo>
                    <a:pt x="98" y="65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98" y="68"/>
                  </a:lnTo>
                  <a:lnTo>
                    <a:pt x="99" y="68"/>
                  </a:lnTo>
                  <a:lnTo>
                    <a:pt x="99" y="70"/>
                  </a:lnTo>
                  <a:lnTo>
                    <a:pt x="99" y="70"/>
                  </a:lnTo>
                  <a:lnTo>
                    <a:pt x="99" y="70"/>
                  </a:lnTo>
                  <a:lnTo>
                    <a:pt x="100" y="70"/>
                  </a:lnTo>
                  <a:lnTo>
                    <a:pt x="100" y="72"/>
                  </a:lnTo>
                  <a:lnTo>
                    <a:pt x="100" y="72"/>
                  </a:lnTo>
                  <a:lnTo>
                    <a:pt x="100" y="72"/>
                  </a:lnTo>
                  <a:lnTo>
                    <a:pt x="101" y="72"/>
                  </a:lnTo>
                  <a:lnTo>
                    <a:pt x="101" y="73"/>
                  </a:lnTo>
                  <a:lnTo>
                    <a:pt x="101" y="73"/>
                  </a:lnTo>
                  <a:lnTo>
                    <a:pt x="101" y="73"/>
                  </a:lnTo>
                  <a:lnTo>
                    <a:pt x="103" y="73"/>
                  </a:lnTo>
                  <a:lnTo>
                    <a:pt x="101" y="75"/>
                  </a:lnTo>
                  <a:lnTo>
                    <a:pt x="100" y="75"/>
                  </a:lnTo>
                  <a:lnTo>
                    <a:pt x="98" y="77"/>
                  </a:lnTo>
                  <a:lnTo>
                    <a:pt x="98" y="77"/>
                  </a:lnTo>
                  <a:lnTo>
                    <a:pt x="96" y="79"/>
                  </a:lnTo>
                  <a:lnTo>
                    <a:pt x="96" y="79"/>
                  </a:lnTo>
                  <a:lnTo>
                    <a:pt x="95" y="80"/>
                  </a:lnTo>
                  <a:lnTo>
                    <a:pt x="95" y="80"/>
                  </a:lnTo>
                  <a:lnTo>
                    <a:pt x="92" y="82"/>
                  </a:lnTo>
                  <a:lnTo>
                    <a:pt x="92" y="82"/>
                  </a:lnTo>
                  <a:lnTo>
                    <a:pt x="92" y="85"/>
                  </a:lnTo>
                  <a:lnTo>
                    <a:pt x="92" y="85"/>
                  </a:lnTo>
                  <a:lnTo>
                    <a:pt x="91" y="87"/>
                  </a:lnTo>
                  <a:lnTo>
                    <a:pt x="91" y="87"/>
                  </a:lnTo>
                  <a:lnTo>
                    <a:pt x="91" y="89"/>
                  </a:lnTo>
                  <a:lnTo>
                    <a:pt x="91" y="89"/>
                  </a:lnTo>
                  <a:lnTo>
                    <a:pt x="91" y="91"/>
                  </a:lnTo>
                  <a:lnTo>
                    <a:pt x="91" y="91"/>
                  </a:lnTo>
                  <a:lnTo>
                    <a:pt x="91" y="93"/>
                  </a:lnTo>
                  <a:lnTo>
                    <a:pt x="91" y="93"/>
                  </a:lnTo>
                  <a:lnTo>
                    <a:pt x="91" y="95"/>
                  </a:lnTo>
                  <a:lnTo>
                    <a:pt x="91" y="95"/>
                  </a:lnTo>
                  <a:lnTo>
                    <a:pt x="91" y="95"/>
                  </a:lnTo>
                  <a:lnTo>
                    <a:pt x="92" y="95"/>
                  </a:lnTo>
                  <a:lnTo>
                    <a:pt x="92" y="97"/>
                  </a:lnTo>
                  <a:lnTo>
                    <a:pt x="92" y="97"/>
                  </a:lnTo>
                  <a:lnTo>
                    <a:pt x="92" y="98"/>
                  </a:lnTo>
                  <a:lnTo>
                    <a:pt x="92" y="98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95" y="100"/>
                  </a:lnTo>
                  <a:lnTo>
                    <a:pt x="95" y="102"/>
                  </a:lnTo>
                  <a:lnTo>
                    <a:pt x="95" y="102"/>
                  </a:lnTo>
                  <a:lnTo>
                    <a:pt x="95" y="102"/>
                  </a:lnTo>
                  <a:lnTo>
                    <a:pt x="96" y="102"/>
                  </a:lnTo>
                  <a:lnTo>
                    <a:pt x="96" y="104"/>
                  </a:lnTo>
                  <a:lnTo>
                    <a:pt x="96" y="104"/>
                  </a:lnTo>
                  <a:lnTo>
                    <a:pt x="96" y="104"/>
                  </a:lnTo>
                  <a:lnTo>
                    <a:pt x="96" y="104"/>
                  </a:lnTo>
                  <a:lnTo>
                    <a:pt x="96" y="106"/>
                  </a:lnTo>
                  <a:lnTo>
                    <a:pt x="96" y="106"/>
                  </a:lnTo>
                  <a:lnTo>
                    <a:pt x="96" y="106"/>
                  </a:lnTo>
                  <a:lnTo>
                    <a:pt x="96" y="106"/>
                  </a:lnTo>
                  <a:lnTo>
                    <a:pt x="96" y="109"/>
                  </a:lnTo>
                  <a:lnTo>
                    <a:pt x="96" y="109"/>
                  </a:lnTo>
                  <a:lnTo>
                    <a:pt x="96" y="109"/>
                  </a:lnTo>
                  <a:lnTo>
                    <a:pt x="98" y="109"/>
                  </a:lnTo>
                  <a:lnTo>
                    <a:pt x="97" y="111"/>
                  </a:lnTo>
                  <a:lnTo>
                    <a:pt x="97" y="111"/>
                  </a:lnTo>
                  <a:lnTo>
                    <a:pt x="97" y="111"/>
                  </a:lnTo>
                  <a:lnTo>
                    <a:pt x="97" y="111"/>
                  </a:lnTo>
                  <a:lnTo>
                    <a:pt x="97" y="113"/>
                  </a:lnTo>
                  <a:lnTo>
                    <a:pt x="97" y="113"/>
                  </a:lnTo>
                  <a:lnTo>
                    <a:pt x="97" y="113"/>
                  </a:lnTo>
                  <a:lnTo>
                    <a:pt x="97" y="113"/>
                  </a:lnTo>
                  <a:lnTo>
                    <a:pt x="97" y="115"/>
                  </a:lnTo>
                  <a:lnTo>
                    <a:pt x="97" y="115"/>
                  </a:lnTo>
                  <a:lnTo>
                    <a:pt x="97" y="115"/>
                  </a:lnTo>
                  <a:lnTo>
                    <a:pt x="97" y="115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18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96" y="123"/>
                  </a:lnTo>
                  <a:lnTo>
                    <a:pt x="96" y="125"/>
                  </a:lnTo>
                  <a:lnTo>
                    <a:pt x="96" y="127"/>
                  </a:lnTo>
                  <a:lnTo>
                    <a:pt x="96" y="127"/>
                  </a:lnTo>
                  <a:lnTo>
                    <a:pt x="96" y="129"/>
                  </a:lnTo>
                  <a:lnTo>
                    <a:pt x="96" y="129"/>
                  </a:lnTo>
                  <a:lnTo>
                    <a:pt x="96" y="131"/>
                  </a:lnTo>
                  <a:lnTo>
                    <a:pt x="97" y="131"/>
                  </a:lnTo>
                  <a:lnTo>
                    <a:pt x="97" y="133"/>
                  </a:lnTo>
                  <a:lnTo>
                    <a:pt x="97" y="135"/>
                  </a:lnTo>
                  <a:lnTo>
                    <a:pt x="97" y="137"/>
                  </a:lnTo>
                  <a:lnTo>
                    <a:pt x="100" y="137"/>
                  </a:lnTo>
                  <a:lnTo>
                    <a:pt x="100" y="139"/>
                  </a:lnTo>
                  <a:lnTo>
                    <a:pt x="100" y="139"/>
                  </a:lnTo>
                  <a:lnTo>
                    <a:pt x="100" y="141"/>
                  </a:lnTo>
                  <a:lnTo>
                    <a:pt x="102" y="141"/>
                  </a:lnTo>
                  <a:lnTo>
                    <a:pt x="102" y="143"/>
                  </a:lnTo>
                  <a:lnTo>
                    <a:pt x="102" y="143"/>
                  </a:lnTo>
                  <a:lnTo>
                    <a:pt x="102" y="145"/>
                  </a:lnTo>
                  <a:lnTo>
                    <a:pt x="102" y="145"/>
                  </a:lnTo>
                  <a:lnTo>
                    <a:pt x="102" y="147"/>
                  </a:lnTo>
                  <a:lnTo>
                    <a:pt x="102" y="147"/>
                  </a:lnTo>
                  <a:lnTo>
                    <a:pt x="102" y="150"/>
                  </a:lnTo>
                  <a:lnTo>
                    <a:pt x="102" y="150"/>
                  </a:lnTo>
                  <a:lnTo>
                    <a:pt x="102" y="152"/>
                  </a:lnTo>
                  <a:lnTo>
                    <a:pt x="102" y="152"/>
                  </a:lnTo>
                  <a:lnTo>
                    <a:pt x="102" y="154"/>
                  </a:lnTo>
                  <a:lnTo>
                    <a:pt x="102" y="154"/>
                  </a:lnTo>
                  <a:lnTo>
                    <a:pt x="102" y="156"/>
                  </a:lnTo>
                  <a:lnTo>
                    <a:pt x="102" y="156"/>
                  </a:lnTo>
                  <a:lnTo>
                    <a:pt x="102" y="157"/>
                  </a:lnTo>
                  <a:lnTo>
                    <a:pt x="104" y="157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4" y="163"/>
                  </a:lnTo>
                  <a:lnTo>
                    <a:pt x="105" y="163"/>
                  </a:lnTo>
                  <a:lnTo>
                    <a:pt x="104" y="165"/>
                  </a:lnTo>
                  <a:lnTo>
                    <a:pt x="104" y="165"/>
                  </a:lnTo>
                  <a:lnTo>
                    <a:pt x="104" y="167"/>
                  </a:lnTo>
                  <a:lnTo>
                    <a:pt x="104" y="167"/>
                  </a:lnTo>
                  <a:lnTo>
                    <a:pt x="104" y="169"/>
                  </a:lnTo>
                  <a:lnTo>
                    <a:pt x="104" y="169"/>
                  </a:lnTo>
                  <a:lnTo>
                    <a:pt x="104" y="171"/>
                  </a:lnTo>
                  <a:lnTo>
                    <a:pt x="104" y="171"/>
                  </a:lnTo>
                  <a:lnTo>
                    <a:pt x="103" y="173"/>
                  </a:lnTo>
                  <a:lnTo>
                    <a:pt x="103" y="173"/>
                  </a:lnTo>
                  <a:lnTo>
                    <a:pt x="103" y="175"/>
                  </a:lnTo>
                  <a:lnTo>
                    <a:pt x="103" y="175"/>
                  </a:lnTo>
                  <a:lnTo>
                    <a:pt x="103" y="177"/>
                  </a:lnTo>
                  <a:lnTo>
                    <a:pt x="103" y="177"/>
                  </a:lnTo>
                  <a:lnTo>
                    <a:pt x="103" y="178"/>
                  </a:lnTo>
                  <a:lnTo>
                    <a:pt x="103" y="178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0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2" y="181"/>
                  </a:lnTo>
                  <a:lnTo>
                    <a:pt x="100" y="183"/>
                  </a:lnTo>
                  <a:lnTo>
                    <a:pt x="100" y="183"/>
                  </a:lnTo>
                  <a:lnTo>
                    <a:pt x="100" y="183"/>
                  </a:lnTo>
                  <a:lnTo>
                    <a:pt x="100" y="183"/>
                  </a:lnTo>
                  <a:lnTo>
                    <a:pt x="100" y="185"/>
                  </a:lnTo>
                  <a:lnTo>
                    <a:pt x="100" y="185"/>
                  </a:lnTo>
                  <a:lnTo>
                    <a:pt x="100" y="185"/>
                  </a:lnTo>
                  <a:lnTo>
                    <a:pt x="100" y="185"/>
                  </a:lnTo>
                  <a:lnTo>
                    <a:pt x="100" y="187"/>
                  </a:lnTo>
                  <a:lnTo>
                    <a:pt x="100" y="187"/>
                  </a:lnTo>
                  <a:lnTo>
                    <a:pt x="100" y="187"/>
                  </a:lnTo>
                  <a:lnTo>
                    <a:pt x="100" y="187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1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7" y="192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3"/>
                  </a:lnTo>
                  <a:lnTo>
                    <a:pt x="96" y="195"/>
                  </a:lnTo>
                  <a:lnTo>
                    <a:pt x="96" y="195"/>
                  </a:lnTo>
                  <a:lnTo>
                    <a:pt x="96" y="195"/>
                  </a:lnTo>
                  <a:lnTo>
                    <a:pt x="96" y="195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19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96" y="203"/>
                  </a:lnTo>
                  <a:lnTo>
                    <a:pt x="96" y="203"/>
                  </a:lnTo>
                  <a:lnTo>
                    <a:pt x="96" y="205"/>
                  </a:lnTo>
                  <a:lnTo>
                    <a:pt x="96" y="205"/>
                  </a:lnTo>
                  <a:lnTo>
                    <a:pt x="96" y="205"/>
                  </a:lnTo>
                  <a:lnTo>
                    <a:pt x="96" y="205"/>
                  </a:lnTo>
                  <a:lnTo>
                    <a:pt x="95" y="207"/>
                  </a:lnTo>
                  <a:lnTo>
                    <a:pt x="95" y="207"/>
                  </a:lnTo>
                  <a:lnTo>
                    <a:pt x="95" y="208"/>
                  </a:lnTo>
                  <a:lnTo>
                    <a:pt x="95" y="208"/>
                  </a:lnTo>
                  <a:lnTo>
                    <a:pt x="95" y="210"/>
                  </a:lnTo>
                  <a:lnTo>
                    <a:pt x="95" y="210"/>
                  </a:lnTo>
                  <a:lnTo>
                    <a:pt x="95" y="210"/>
                  </a:lnTo>
                  <a:lnTo>
                    <a:pt x="95" y="210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3" y="211"/>
                  </a:lnTo>
                  <a:lnTo>
                    <a:pt x="91" y="213"/>
                  </a:lnTo>
                  <a:lnTo>
                    <a:pt x="91" y="213"/>
                  </a:lnTo>
                  <a:lnTo>
                    <a:pt x="91" y="213"/>
                  </a:lnTo>
                  <a:lnTo>
                    <a:pt x="91" y="213"/>
                  </a:lnTo>
                  <a:lnTo>
                    <a:pt x="90" y="215"/>
                  </a:lnTo>
                  <a:lnTo>
                    <a:pt x="90" y="215"/>
                  </a:lnTo>
                  <a:lnTo>
                    <a:pt x="90" y="215"/>
                  </a:lnTo>
                  <a:lnTo>
                    <a:pt x="90" y="215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7" y="217"/>
                  </a:lnTo>
                  <a:lnTo>
                    <a:pt x="86" y="219"/>
                  </a:lnTo>
                  <a:lnTo>
                    <a:pt x="86" y="219"/>
                  </a:lnTo>
                  <a:lnTo>
                    <a:pt x="86" y="220"/>
                  </a:lnTo>
                  <a:lnTo>
                    <a:pt x="86" y="220"/>
                  </a:lnTo>
                  <a:lnTo>
                    <a:pt x="86" y="222"/>
                  </a:lnTo>
                  <a:lnTo>
                    <a:pt x="86" y="222"/>
                  </a:lnTo>
                  <a:lnTo>
                    <a:pt x="86" y="222"/>
                  </a:lnTo>
                  <a:lnTo>
                    <a:pt x="86" y="222"/>
                  </a:lnTo>
                  <a:lnTo>
                    <a:pt x="85" y="224"/>
                  </a:lnTo>
                  <a:lnTo>
                    <a:pt x="85" y="224"/>
                  </a:lnTo>
                  <a:lnTo>
                    <a:pt x="85" y="224"/>
                  </a:lnTo>
                  <a:lnTo>
                    <a:pt x="85" y="224"/>
                  </a:lnTo>
                  <a:lnTo>
                    <a:pt x="85" y="227"/>
                  </a:lnTo>
                  <a:lnTo>
                    <a:pt x="85" y="227"/>
                  </a:lnTo>
                  <a:lnTo>
                    <a:pt x="85" y="227"/>
                  </a:lnTo>
                  <a:lnTo>
                    <a:pt x="85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3" y="227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81" y="229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9" y="230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8" y="243"/>
                  </a:lnTo>
                  <a:lnTo>
                    <a:pt x="78" y="243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8" y="247"/>
                  </a:lnTo>
                  <a:lnTo>
                    <a:pt x="78" y="247"/>
                  </a:lnTo>
                  <a:lnTo>
                    <a:pt x="78" y="249"/>
                  </a:lnTo>
                  <a:lnTo>
                    <a:pt x="78" y="249"/>
                  </a:lnTo>
                  <a:lnTo>
                    <a:pt x="76" y="251"/>
                  </a:lnTo>
                  <a:lnTo>
                    <a:pt x="76" y="251"/>
                  </a:lnTo>
                  <a:lnTo>
                    <a:pt x="76" y="251"/>
                  </a:lnTo>
                  <a:lnTo>
                    <a:pt x="76" y="251"/>
                  </a:lnTo>
                  <a:lnTo>
                    <a:pt x="76" y="253"/>
                  </a:lnTo>
                  <a:lnTo>
                    <a:pt x="76" y="253"/>
                  </a:lnTo>
                  <a:lnTo>
                    <a:pt x="76" y="253"/>
                  </a:lnTo>
                  <a:lnTo>
                    <a:pt x="76" y="253"/>
                  </a:lnTo>
                  <a:lnTo>
                    <a:pt x="73" y="255"/>
                  </a:lnTo>
                  <a:lnTo>
                    <a:pt x="73" y="255"/>
                  </a:lnTo>
                  <a:lnTo>
                    <a:pt x="73" y="255"/>
                  </a:lnTo>
                  <a:lnTo>
                    <a:pt x="73" y="255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70" y="262"/>
                  </a:lnTo>
                  <a:lnTo>
                    <a:pt x="70" y="262"/>
                  </a:lnTo>
                  <a:lnTo>
                    <a:pt x="70" y="262"/>
                  </a:lnTo>
                  <a:lnTo>
                    <a:pt x="70" y="262"/>
                  </a:lnTo>
                  <a:lnTo>
                    <a:pt x="70" y="263"/>
                  </a:lnTo>
                  <a:lnTo>
                    <a:pt x="70" y="263"/>
                  </a:lnTo>
                  <a:lnTo>
                    <a:pt x="70" y="263"/>
                  </a:lnTo>
                  <a:lnTo>
                    <a:pt x="70" y="263"/>
                  </a:lnTo>
                  <a:lnTo>
                    <a:pt x="70" y="265"/>
                  </a:lnTo>
                  <a:lnTo>
                    <a:pt x="70" y="265"/>
                  </a:lnTo>
                  <a:lnTo>
                    <a:pt x="70" y="267"/>
                  </a:lnTo>
                  <a:lnTo>
                    <a:pt x="70" y="267"/>
                  </a:lnTo>
                  <a:lnTo>
                    <a:pt x="70" y="270"/>
                  </a:lnTo>
                  <a:lnTo>
                    <a:pt x="70" y="270"/>
                  </a:lnTo>
                  <a:lnTo>
                    <a:pt x="70" y="271"/>
                  </a:lnTo>
                  <a:lnTo>
                    <a:pt x="71" y="271"/>
                  </a:lnTo>
                  <a:lnTo>
                    <a:pt x="71" y="273"/>
                  </a:lnTo>
                  <a:lnTo>
                    <a:pt x="71" y="273"/>
                  </a:lnTo>
                  <a:lnTo>
                    <a:pt x="71" y="275"/>
                  </a:lnTo>
                  <a:lnTo>
                    <a:pt x="72" y="275"/>
                  </a:lnTo>
                  <a:lnTo>
                    <a:pt x="72" y="277"/>
                  </a:lnTo>
                  <a:lnTo>
                    <a:pt x="72" y="277"/>
                  </a:lnTo>
                  <a:lnTo>
                    <a:pt x="72" y="277"/>
                  </a:lnTo>
                  <a:lnTo>
                    <a:pt x="73" y="277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3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4" y="280"/>
                  </a:lnTo>
                  <a:lnTo>
                    <a:pt x="76" y="280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2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6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4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4"/>
                  </a:lnTo>
                  <a:lnTo>
                    <a:pt x="73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3"/>
                  </a:lnTo>
                  <a:lnTo>
                    <a:pt x="72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1"/>
                  </a:lnTo>
                  <a:lnTo>
                    <a:pt x="70" y="280"/>
                  </a:lnTo>
                  <a:lnTo>
                    <a:pt x="68" y="281"/>
                  </a:lnTo>
                  <a:lnTo>
                    <a:pt x="68" y="281"/>
                  </a:lnTo>
                  <a:lnTo>
                    <a:pt x="68" y="281"/>
                  </a:lnTo>
                  <a:lnTo>
                    <a:pt x="68" y="281"/>
                  </a:lnTo>
                  <a:lnTo>
                    <a:pt x="67" y="281"/>
                  </a:lnTo>
                  <a:lnTo>
                    <a:pt x="67" y="281"/>
                  </a:lnTo>
                  <a:lnTo>
                    <a:pt x="67" y="281"/>
                  </a:lnTo>
                  <a:lnTo>
                    <a:pt x="67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5" y="283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3" y="285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62" y="286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8"/>
                  </a:lnTo>
                  <a:lnTo>
                    <a:pt x="58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7"/>
                  </a:lnTo>
                  <a:lnTo>
                    <a:pt x="57" y="286"/>
                  </a:lnTo>
                  <a:lnTo>
                    <a:pt x="57" y="286"/>
                  </a:lnTo>
                  <a:lnTo>
                    <a:pt x="57" y="286"/>
                  </a:lnTo>
                  <a:lnTo>
                    <a:pt x="57" y="286"/>
                  </a:lnTo>
                  <a:lnTo>
                    <a:pt x="57" y="285"/>
                  </a:lnTo>
                  <a:lnTo>
                    <a:pt x="57" y="285"/>
                  </a:lnTo>
                  <a:lnTo>
                    <a:pt x="57" y="285"/>
                  </a:lnTo>
                  <a:lnTo>
                    <a:pt x="57" y="285"/>
                  </a:lnTo>
                  <a:lnTo>
                    <a:pt x="57" y="282"/>
                  </a:lnTo>
                  <a:lnTo>
                    <a:pt x="57" y="282"/>
                  </a:lnTo>
                  <a:lnTo>
                    <a:pt x="57" y="282"/>
                  </a:lnTo>
                  <a:lnTo>
                    <a:pt x="57" y="282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7" y="281"/>
                  </a:lnTo>
                  <a:lnTo>
                    <a:pt x="57" y="279"/>
                  </a:lnTo>
                  <a:lnTo>
                    <a:pt x="55" y="279"/>
                  </a:lnTo>
                  <a:lnTo>
                    <a:pt x="55" y="279"/>
                  </a:lnTo>
                  <a:lnTo>
                    <a:pt x="55" y="279"/>
                  </a:lnTo>
                  <a:lnTo>
                    <a:pt x="55" y="279"/>
                  </a:lnTo>
                  <a:lnTo>
                    <a:pt x="54" y="279"/>
                  </a:lnTo>
                  <a:lnTo>
                    <a:pt x="54" y="279"/>
                  </a:lnTo>
                  <a:lnTo>
                    <a:pt x="54" y="279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8"/>
                  </a:lnTo>
                  <a:lnTo>
                    <a:pt x="54" y="276"/>
                  </a:lnTo>
                  <a:lnTo>
                    <a:pt x="52" y="276"/>
                  </a:lnTo>
                  <a:lnTo>
                    <a:pt x="52" y="276"/>
                  </a:lnTo>
                  <a:lnTo>
                    <a:pt x="52" y="276"/>
                  </a:lnTo>
                  <a:lnTo>
                    <a:pt x="52" y="274"/>
                  </a:lnTo>
                  <a:lnTo>
                    <a:pt x="52" y="274"/>
                  </a:lnTo>
                  <a:lnTo>
                    <a:pt x="52" y="274"/>
                  </a:lnTo>
                  <a:lnTo>
                    <a:pt x="52" y="274"/>
                  </a:lnTo>
                  <a:lnTo>
                    <a:pt x="52" y="272"/>
                  </a:lnTo>
                  <a:lnTo>
                    <a:pt x="52" y="272"/>
                  </a:lnTo>
                  <a:lnTo>
                    <a:pt x="52" y="272"/>
                  </a:lnTo>
                  <a:lnTo>
                    <a:pt x="52" y="272"/>
                  </a:lnTo>
                  <a:lnTo>
                    <a:pt x="52" y="270"/>
                  </a:lnTo>
                  <a:lnTo>
                    <a:pt x="52" y="270"/>
                  </a:lnTo>
                  <a:lnTo>
                    <a:pt x="52" y="268"/>
                  </a:lnTo>
                  <a:lnTo>
                    <a:pt x="52" y="268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6"/>
                  </a:lnTo>
                  <a:lnTo>
                    <a:pt x="52" y="264"/>
                  </a:lnTo>
                  <a:lnTo>
                    <a:pt x="51" y="264"/>
                  </a:lnTo>
                  <a:lnTo>
                    <a:pt x="51" y="264"/>
                  </a:lnTo>
                  <a:lnTo>
                    <a:pt x="51" y="264"/>
                  </a:lnTo>
                  <a:lnTo>
                    <a:pt x="51" y="262"/>
                  </a:lnTo>
                  <a:lnTo>
                    <a:pt x="51" y="262"/>
                  </a:lnTo>
                  <a:lnTo>
                    <a:pt x="51" y="262"/>
                  </a:lnTo>
                  <a:lnTo>
                    <a:pt x="51" y="262"/>
                  </a:lnTo>
                  <a:lnTo>
                    <a:pt x="51" y="260"/>
                  </a:lnTo>
                  <a:lnTo>
                    <a:pt x="49" y="260"/>
                  </a:lnTo>
                  <a:lnTo>
                    <a:pt x="49" y="260"/>
                  </a:lnTo>
                  <a:lnTo>
                    <a:pt x="49" y="260"/>
                  </a:lnTo>
                  <a:lnTo>
                    <a:pt x="49" y="260"/>
                  </a:lnTo>
                  <a:lnTo>
                    <a:pt x="48" y="260"/>
                  </a:lnTo>
                  <a:lnTo>
                    <a:pt x="48" y="260"/>
                  </a:lnTo>
                  <a:lnTo>
                    <a:pt x="48" y="260"/>
                  </a:lnTo>
                  <a:lnTo>
                    <a:pt x="48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8"/>
                  </a:lnTo>
                  <a:lnTo>
                    <a:pt x="46" y="256"/>
                  </a:lnTo>
                  <a:lnTo>
                    <a:pt x="44" y="256"/>
                  </a:lnTo>
                  <a:lnTo>
                    <a:pt x="44" y="256"/>
                  </a:lnTo>
                  <a:lnTo>
                    <a:pt x="43" y="256"/>
                  </a:lnTo>
                  <a:lnTo>
                    <a:pt x="43" y="256"/>
                  </a:lnTo>
                  <a:lnTo>
                    <a:pt x="40" y="256"/>
                  </a:lnTo>
                  <a:lnTo>
                    <a:pt x="40" y="256"/>
                  </a:lnTo>
                  <a:lnTo>
                    <a:pt x="40" y="256"/>
                  </a:lnTo>
                  <a:lnTo>
                    <a:pt x="40" y="254"/>
                  </a:lnTo>
                  <a:lnTo>
                    <a:pt x="38" y="254"/>
                  </a:lnTo>
                  <a:lnTo>
                    <a:pt x="38" y="254"/>
                  </a:lnTo>
                  <a:lnTo>
                    <a:pt x="38" y="254"/>
                  </a:lnTo>
                  <a:lnTo>
                    <a:pt x="38" y="254"/>
                  </a:lnTo>
                  <a:lnTo>
                    <a:pt x="36" y="254"/>
                  </a:lnTo>
                  <a:lnTo>
                    <a:pt x="36" y="254"/>
                  </a:lnTo>
                  <a:lnTo>
                    <a:pt x="36" y="254"/>
                  </a:lnTo>
                  <a:lnTo>
                    <a:pt x="36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2"/>
                  </a:lnTo>
                  <a:lnTo>
                    <a:pt x="34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1"/>
                  </a:lnTo>
                  <a:lnTo>
                    <a:pt x="33" y="250"/>
                  </a:lnTo>
                  <a:lnTo>
                    <a:pt x="31" y="250"/>
                  </a:lnTo>
                  <a:lnTo>
                    <a:pt x="31" y="250"/>
                  </a:lnTo>
                  <a:lnTo>
                    <a:pt x="31" y="250"/>
                  </a:lnTo>
                  <a:lnTo>
                    <a:pt x="31" y="248"/>
                  </a:lnTo>
                  <a:lnTo>
                    <a:pt x="29" y="248"/>
                  </a:lnTo>
                  <a:lnTo>
                    <a:pt x="29" y="248"/>
                  </a:lnTo>
                  <a:lnTo>
                    <a:pt x="29" y="248"/>
                  </a:lnTo>
                  <a:lnTo>
                    <a:pt x="29" y="246"/>
                  </a:lnTo>
                  <a:lnTo>
                    <a:pt x="28" y="246"/>
                  </a:lnTo>
                  <a:lnTo>
                    <a:pt x="28" y="246"/>
                  </a:lnTo>
                  <a:lnTo>
                    <a:pt x="28" y="246"/>
                  </a:lnTo>
                  <a:lnTo>
                    <a:pt x="28" y="243"/>
                  </a:lnTo>
                  <a:lnTo>
                    <a:pt x="28" y="243"/>
                  </a:lnTo>
                  <a:lnTo>
                    <a:pt x="28" y="242"/>
                  </a:lnTo>
                  <a:lnTo>
                    <a:pt x="28" y="242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28" y="240"/>
                  </a:lnTo>
                  <a:lnTo>
                    <a:pt x="30" y="238"/>
                  </a:lnTo>
                  <a:lnTo>
                    <a:pt x="28" y="238"/>
                  </a:lnTo>
                  <a:lnTo>
                    <a:pt x="28" y="238"/>
                  </a:lnTo>
                  <a:lnTo>
                    <a:pt x="28" y="238"/>
                  </a:lnTo>
                  <a:lnTo>
                    <a:pt x="28" y="238"/>
                  </a:lnTo>
                  <a:lnTo>
                    <a:pt x="27" y="238"/>
                  </a:lnTo>
                  <a:lnTo>
                    <a:pt x="27" y="238"/>
                  </a:lnTo>
                  <a:lnTo>
                    <a:pt x="27" y="238"/>
                  </a:lnTo>
                  <a:lnTo>
                    <a:pt x="27" y="236"/>
                  </a:lnTo>
                  <a:lnTo>
                    <a:pt x="25" y="236"/>
                  </a:lnTo>
                  <a:lnTo>
                    <a:pt x="25" y="236"/>
                  </a:lnTo>
                  <a:lnTo>
                    <a:pt x="25" y="236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5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3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2"/>
                  </a:lnTo>
                  <a:lnTo>
                    <a:pt x="21" y="230"/>
                  </a:lnTo>
                  <a:lnTo>
                    <a:pt x="19" y="230"/>
                  </a:lnTo>
                  <a:lnTo>
                    <a:pt x="19" y="230"/>
                  </a:lnTo>
                  <a:lnTo>
                    <a:pt x="19" y="230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7"/>
                  </a:lnTo>
                  <a:lnTo>
                    <a:pt x="19" y="227"/>
                  </a:lnTo>
                  <a:lnTo>
                    <a:pt x="19" y="227"/>
                  </a:lnTo>
                  <a:lnTo>
                    <a:pt x="19" y="227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19" y="223"/>
                  </a:lnTo>
                  <a:lnTo>
                    <a:pt x="17" y="223"/>
                  </a:lnTo>
                  <a:lnTo>
                    <a:pt x="17" y="223"/>
                  </a:lnTo>
                  <a:lnTo>
                    <a:pt x="17" y="223"/>
                  </a:lnTo>
                  <a:lnTo>
                    <a:pt x="17" y="221"/>
                  </a:lnTo>
                  <a:lnTo>
                    <a:pt x="15" y="221"/>
                  </a:lnTo>
                  <a:lnTo>
                    <a:pt x="15" y="219"/>
                  </a:lnTo>
                  <a:lnTo>
                    <a:pt x="15" y="219"/>
                  </a:lnTo>
                  <a:lnTo>
                    <a:pt x="15" y="217"/>
                  </a:lnTo>
                  <a:lnTo>
                    <a:pt x="13" y="217"/>
                  </a:lnTo>
                  <a:lnTo>
                    <a:pt x="13" y="217"/>
                  </a:lnTo>
                  <a:lnTo>
                    <a:pt x="13" y="217"/>
                  </a:lnTo>
                  <a:lnTo>
                    <a:pt x="13" y="215"/>
                  </a:lnTo>
                  <a:lnTo>
                    <a:pt x="13" y="215"/>
                  </a:lnTo>
                  <a:lnTo>
                    <a:pt x="13" y="213"/>
                  </a:lnTo>
                  <a:lnTo>
                    <a:pt x="13" y="213"/>
                  </a:lnTo>
                  <a:lnTo>
                    <a:pt x="13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1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11"/>
                  </a:lnTo>
                  <a:lnTo>
                    <a:pt x="10" y="209"/>
                  </a:lnTo>
                  <a:lnTo>
                    <a:pt x="8" y="209"/>
                  </a:lnTo>
                  <a:lnTo>
                    <a:pt x="8" y="207"/>
                  </a:lnTo>
                  <a:lnTo>
                    <a:pt x="8" y="207"/>
                  </a:lnTo>
                  <a:lnTo>
                    <a:pt x="8" y="205"/>
                  </a:lnTo>
                  <a:lnTo>
                    <a:pt x="6" y="205"/>
                  </a:lnTo>
                  <a:lnTo>
                    <a:pt x="6" y="203"/>
                  </a:lnTo>
                  <a:lnTo>
                    <a:pt x="6" y="203"/>
                  </a:lnTo>
                  <a:lnTo>
                    <a:pt x="6" y="201"/>
                  </a:lnTo>
                  <a:lnTo>
                    <a:pt x="5" y="201"/>
                  </a:lnTo>
                  <a:lnTo>
                    <a:pt x="5" y="199"/>
                  </a:lnTo>
                  <a:lnTo>
                    <a:pt x="5" y="199"/>
                  </a:lnTo>
                  <a:lnTo>
                    <a:pt x="5" y="197"/>
                  </a:lnTo>
                  <a:lnTo>
                    <a:pt x="5" y="197"/>
                  </a:lnTo>
                  <a:lnTo>
                    <a:pt x="5" y="195"/>
                  </a:lnTo>
                  <a:lnTo>
                    <a:pt x="5" y="193"/>
                  </a:lnTo>
                  <a:lnTo>
                    <a:pt x="8" y="191"/>
                  </a:lnTo>
                  <a:lnTo>
                    <a:pt x="7" y="191"/>
                  </a:lnTo>
                  <a:lnTo>
                    <a:pt x="7" y="191"/>
                  </a:lnTo>
                  <a:lnTo>
                    <a:pt x="7" y="191"/>
                  </a:lnTo>
                  <a:lnTo>
                    <a:pt x="7" y="190"/>
                  </a:lnTo>
                  <a:lnTo>
                    <a:pt x="7" y="190"/>
                  </a:lnTo>
                  <a:lnTo>
                    <a:pt x="7" y="190"/>
                  </a:lnTo>
                  <a:lnTo>
                    <a:pt x="7" y="190"/>
                  </a:lnTo>
                  <a:lnTo>
                    <a:pt x="7" y="188"/>
                  </a:lnTo>
                  <a:lnTo>
                    <a:pt x="7" y="188"/>
                  </a:lnTo>
                  <a:lnTo>
                    <a:pt x="7" y="188"/>
                  </a:lnTo>
                  <a:lnTo>
                    <a:pt x="7" y="188"/>
                  </a:lnTo>
                  <a:lnTo>
                    <a:pt x="7" y="185"/>
                  </a:lnTo>
                  <a:lnTo>
                    <a:pt x="7" y="185"/>
                  </a:lnTo>
                  <a:lnTo>
                    <a:pt x="7" y="185"/>
                  </a:lnTo>
                  <a:lnTo>
                    <a:pt x="7" y="185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3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2"/>
                  </a:lnTo>
                  <a:lnTo>
                    <a:pt x="9" y="180"/>
                  </a:lnTo>
                  <a:lnTo>
                    <a:pt x="9" y="180"/>
                  </a:lnTo>
                  <a:lnTo>
                    <a:pt x="9" y="180"/>
                  </a:lnTo>
                  <a:lnTo>
                    <a:pt x="9" y="180"/>
                  </a:lnTo>
                  <a:lnTo>
                    <a:pt x="9" y="178"/>
                  </a:lnTo>
                  <a:lnTo>
                    <a:pt x="9" y="178"/>
                  </a:lnTo>
                  <a:lnTo>
                    <a:pt x="9" y="178"/>
                  </a:lnTo>
                  <a:lnTo>
                    <a:pt x="9" y="178"/>
                  </a:lnTo>
                  <a:lnTo>
                    <a:pt x="9" y="176"/>
                  </a:lnTo>
                  <a:lnTo>
                    <a:pt x="7" y="176"/>
                  </a:lnTo>
                  <a:lnTo>
                    <a:pt x="7" y="176"/>
                  </a:lnTo>
                  <a:lnTo>
                    <a:pt x="7" y="176"/>
                  </a:lnTo>
                  <a:lnTo>
                    <a:pt x="7" y="176"/>
                  </a:lnTo>
                  <a:lnTo>
                    <a:pt x="6" y="176"/>
                  </a:lnTo>
                  <a:lnTo>
                    <a:pt x="6" y="176"/>
                  </a:lnTo>
                  <a:lnTo>
                    <a:pt x="6" y="176"/>
                  </a:lnTo>
                  <a:lnTo>
                    <a:pt x="6" y="174"/>
                  </a:lnTo>
                  <a:lnTo>
                    <a:pt x="5" y="174"/>
                  </a:lnTo>
                  <a:lnTo>
                    <a:pt x="5" y="174"/>
                  </a:lnTo>
                  <a:lnTo>
                    <a:pt x="5" y="174"/>
                  </a:lnTo>
                  <a:lnTo>
                    <a:pt x="5" y="173"/>
                  </a:lnTo>
                  <a:lnTo>
                    <a:pt x="5" y="173"/>
                  </a:lnTo>
                  <a:lnTo>
                    <a:pt x="5" y="173"/>
                  </a:lnTo>
                  <a:lnTo>
                    <a:pt x="5" y="173"/>
                  </a:lnTo>
                  <a:lnTo>
                    <a:pt x="5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4" y="171"/>
                  </a:lnTo>
                  <a:lnTo>
                    <a:pt x="2" y="171"/>
                  </a:lnTo>
                  <a:lnTo>
                    <a:pt x="2" y="171"/>
                  </a:lnTo>
                  <a:lnTo>
                    <a:pt x="2" y="171"/>
                  </a:lnTo>
                  <a:lnTo>
                    <a:pt x="2" y="169"/>
                  </a:lnTo>
                  <a:lnTo>
                    <a:pt x="1" y="169"/>
                  </a:lnTo>
                  <a:lnTo>
                    <a:pt x="1" y="166"/>
                  </a:lnTo>
                  <a:lnTo>
                    <a:pt x="1" y="166"/>
                  </a:lnTo>
                  <a:lnTo>
                    <a:pt x="1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8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0" y="157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1" y="156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4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4" y="153"/>
                  </a:lnTo>
                  <a:lnTo>
                    <a:pt x="5" y="151"/>
                  </a:lnTo>
                  <a:lnTo>
                    <a:pt x="5" y="151"/>
                  </a:lnTo>
                  <a:lnTo>
                    <a:pt x="5" y="151"/>
                  </a:lnTo>
                  <a:lnTo>
                    <a:pt x="5" y="151"/>
                  </a:lnTo>
                  <a:lnTo>
                    <a:pt x="5" y="149"/>
                  </a:lnTo>
                  <a:lnTo>
                    <a:pt x="5" y="149"/>
                  </a:lnTo>
                  <a:lnTo>
                    <a:pt x="5" y="149"/>
                  </a:lnTo>
                  <a:lnTo>
                    <a:pt x="5" y="149"/>
                  </a:lnTo>
                  <a:lnTo>
                    <a:pt x="6" y="147"/>
                  </a:lnTo>
                  <a:lnTo>
                    <a:pt x="6" y="147"/>
                  </a:lnTo>
                  <a:lnTo>
                    <a:pt x="6" y="147"/>
                  </a:lnTo>
                  <a:lnTo>
                    <a:pt x="6" y="147"/>
                  </a:lnTo>
                  <a:lnTo>
                    <a:pt x="6" y="145"/>
                  </a:lnTo>
                  <a:lnTo>
                    <a:pt x="6" y="145"/>
                  </a:lnTo>
                  <a:lnTo>
                    <a:pt x="6" y="143"/>
                  </a:lnTo>
                  <a:lnTo>
                    <a:pt x="6" y="143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1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40"/>
                  </a:lnTo>
                  <a:lnTo>
                    <a:pt x="6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8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7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5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5" y="133"/>
                  </a:lnTo>
                  <a:lnTo>
                    <a:pt x="7" y="130"/>
                  </a:lnTo>
                  <a:lnTo>
                    <a:pt x="6" y="130"/>
                  </a:lnTo>
                  <a:lnTo>
                    <a:pt x="6" y="128"/>
                  </a:lnTo>
                  <a:lnTo>
                    <a:pt x="6" y="126"/>
                  </a:lnTo>
                  <a:lnTo>
                    <a:pt x="6" y="123"/>
                  </a:lnTo>
                  <a:lnTo>
                    <a:pt x="6" y="121"/>
                  </a:lnTo>
                  <a:lnTo>
                    <a:pt x="6" y="119"/>
                  </a:lnTo>
                  <a:lnTo>
                    <a:pt x="6" y="117"/>
                  </a:lnTo>
                  <a:lnTo>
                    <a:pt x="7" y="115"/>
                  </a:lnTo>
                  <a:lnTo>
                    <a:pt x="7" y="113"/>
                  </a:lnTo>
                  <a:lnTo>
                    <a:pt x="7" y="111"/>
                  </a:lnTo>
                  <a:lnTo>
                    <a:pt x="7" y="109"/>
                  </a:lnTo>
                  <a:lnTo>
                    <a:pt x="7" y="106"/>
                  </a:lnTo>
                  <a:lnTo>
                    <a:pt x="5" y="104"/>
                  </a:lnTo>
                  <a:lnTo>
                    <a:pt x="5" y="102"/>
                  </a:lnTo>
                  <a:lnTo>
                    <a:pt x="5" y="100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8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5" y="97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8" y="95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9" y="92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90"/>
                  </a:lnTo>
                  <a:lnTo>
                    <a:pt x="10" y="88"/>
                  </a:lnTo>
                  <a:lnTo>
                    <a:pt x="10" y="87"/>
                  </a:lnTo>
                  <a:lnTo>
                    <a:pt x="10" y="85"/>
                  </a:lnTo>
                  <a:lnTo>
                    <a:pt x="10" y="83"/>
                  </a:lnTo>
                  <a:lnTo>
                    <a:pt x="13" y="81"/>
                  </a:lnTo>
                  <a:lnTo>
                    <a:pt x="13" y="79"/>
                  </a:lnTo>
                  <a:lnTo>
                    <a:pt x="14" y="77"/>
                  </a:lnTo>
                  <a:lnTo>
                    <a:pt x="14" y="75"/>
                  </a:lnTo>
                  <a:lnTo>
                    <a:pt x="15" y="73"/>
                  </a:lnTo>
                  <a:lnTo>
                    <a:pt x="15" y="72"/>
                  </a:lnTo>
                  <a:lnTo>
                    <a:pt x="16" y="70"/>
                  </a:lnTo>
                  <a:lnTo>
                    <a:pt x="16" y="68"/>
                  </a:lnTo>
                  <a:lnTo>
                    <a:pt x="19" y="65"/>
                  </a:lnTo>
                  <a:lnTo>
                    <a:pt x="19" y="63"/>
                  </a:lnTo>
                  <a:lnTo>
                    <a:pt x="20" y="61"/>
                  </a:lnTo>
                  <a:lnTo>
                    <a:pt x="20" y="59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49"/>
                  </a:lnTo>
                  <a:lnTo>
                    <a:pt x="24" y="49"/>
                  </a:lnTo>
                  <a:lnTo>
                    <a:pt x="25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7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4" y="43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4" y="41"/>
                  </a:lnTo>
                  <a:lnTo>
                    <a:pt x="2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3" y="40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4" name="广东">
              <a:hlinkClick r:id="" action="ppaction://macro?name=Slide1.广东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311550" y="5495077"/>
              <a:ext cx="1162552" cy="1016602"/>
            </a:xfrm>
            <a:custGeom>
              <a:avLst/>
              <a:gdLst>
                <a:gd name="T0" fmla="*/ 161 w 548"/>
                <a:gd name="T1" fmla="*/ 65 h 455"/>
                <a:gd name="T2" fmla="*/ 168 w 548"/>
                <a:gd name="T3" fmla="*/ 36 h 455"/>
                <a:gd name="T4" fmla="*/ 219 w 548"/>
                <a:gd name="T5" fmla="*/ 52 h 455"/>
                <a:gd name="T6" fmla="*/ 216 w 548"/>
                <a:gd name="T7" fmla="*/ 28 h 455"/>
                <a:gd name="T8" fmla="*/ 238 w 548"/>
                <a:gd name="T9" fmla="*/ 2 h 455"/>
                <a:gd name="T10" fmla="*/ 294 w 548"/>
                <a:gd name="T11" fmla="*/ 0 h 455"/>
                <a:gd name="T12" fmla="*/ 344 w 548"/>
                <a:gd name="T13" fmla="*/ 4 h 455"/>
                <a:gd name="T14" fmla="*/ 340 w 548"/>
                <a:gd name="T15" fmla="*/ 32 h 455"/>
                <a:gd name="T16" fmla="*/ 322 w 548"/>
                <a:gd name="T17" fmla="*/ 67 h 455"/>
                <a:gd name="T18" fmla="*/ 406 w 548"/>
                <a:gd name="T19" fmla="*/ 45 h 455"/>
                <a:gd name="T20" fmla="*/ 440 w 548"/>
                <a:gd name="T21" fmla="*/ 52 h 455"/>
                <a:gd name="T22" fmla="*/ 435 w 548"/>
                <a:gd name="T23" fmla="*/ 26 h 455"/>
                <a:gd name="T24" fmla="*/ 492 w 548"/>
                <a:gd name="T25" fmla="*/ 43 h 455"/>
                <a:gd name="T26" fmla="*/ 525 w 548"/>
                <a:gd name="T27" fmla="*/ 67 h 455"/>
                <a:gd name="T28" fmla="*/ 532 w 548"/>
                <a:gd name="T29" fmla="*/ 127 h 455"/>
                <a:gd name="T30" fmla="*/ 507 w 548"/>
                <a:gd name="T31" fmla="*/ 154 h 455"/>
                <a:gd name="T32" fmla="*/ 460 w 548"/>
                <a:gd name="T33" fmla="*/ 195 h 455"/>
                <a:gd name="T34" fmla="*/ 436 w 548"/>
                <a:gd name="T35" fmla="*/ 203 h 455"/>
                <a:gd name="T36" fmla="*/ 426 w 548"/>
                <a:gd name="T37" fmla="*/ 207 h 455"/>
                <a:gd name="T38" fmla="*/ 386 w 548"/>
                <a:gd name="T39" fmla="*/ 221 h 455"/>
                <a:gd name="T40" fmla="*/ 358 w 548"/>
                <a:gd name="T41" fmla="*/ 224 h 455"/>
                <a:gd name="T42" fmla="*/ 283 w 548"/>
                <a:gd name="T43" fmla="*/ 214 h 455"/>
                <a:gd name="T44" fmla="*/ 293 w 548"/>
                <a:gd name="T45" fmla="*/ 267 h 455"/>
                <a:gd name="T46" fmla="*/ 246 w 548"/>
                <a:gd name="T47" fmla="*/ 302 h 455"/>
                <a:gd name="T48" fmla="*/ 198 w 548"/>
                <a:gd name="T49" fmla="*/ 316 h 455"/>
                <a:gd name="T50" fmla="*/ 142 w 548"/>
                <a:gd name="T51" fmla="*/ 338 h 455"/>
                <a:gd name="T52" fmla="*/ 54 w 548"/>
                <a:gd name="T53" fmla="*/ 380 h 455"/>
                <a:gd name="T54" fmla="*/ 67 w 548"/>
                <a:gd name="T55" fmla="*/ 438 h 455"/>
                <a:gd name="T56" fmla="*/ 26 w 548"/>
                <a:gd name="T57" fmla="*/ 453 h 455"/>
                <a:gd name="T58" fmla="*/ 5 w 548"/>
                <a:gd name="T59" fmla="*/ 372 h 455"/>
                <a:gd name="T60" fmla="*/ 24 w 548"/>
                <a:gd name="T61" fmla="*/ 325 h 455"/>
                <a:gd name="T62" fmla="*/ 46 w 548"/>
                <a:gd name="T63" fmla="*/ 303 h 455"/>
                <a:gd name="T64" fmla="*/ 74 w 548"/>
                <a:gd name="T65" fmla="*/ 265 h 455"/>
                <a:gd name="T66" fmla="*/ 115 w 548"/>
                <a:gd name="T67" fmla="*/ 187 h 455"/>
                <a:gd name="T68" fmla="*/ 146 w 548"/>
                <a:gd name="T69" fmla="*/ 128 h 455"/>
                <a:gd name="T70" fmla="*/ 146 w 548"/>
                <a:gd name="T71" fmla="*/ 77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48" h="455">
                  <a:moveTo>
                    <a:pt x="146" y="77"/>
                  </a:moveTo>
                  <a:lnTo>
                    <a:pt x="161" y="65"/>
                  </a:lnTo>
                  <a:lnTo>
                    <a:pt x="161" y="43"/>
                  </a:lnTo>
                  <a:lnTo>
                    <a:pt x="168" y="36"/>
                  </a:lnTo>
                  <a:lnTo>
                    <a:pt x="187" y="38"/>
                  </a:lnTo>
                  <a:lnTo>
                    <a:pt x="219" y="52"/>
                  </a:lnTo>
                  <a:lnTo>
                    <a:pt x="224" y="41"/>
                  </a:lnTo>
                  <a:lnTo>
                    <a:pt x="216" y="28"/>
                  </a:lnTo>
                  <a:lnTo>
                    <a:pt x="219" y="19"/>
                  </a:lnTo>
                  <a:lnTo>
                    <a:pt x="238" y="2"/>
                  </a:lnTo>
                  <a:lnTo>
                    <a:pt x="274" y="12"/>
                  </a:lnTo>
                  <a:lnTo>
                    <a:pt x="294" y="0"/>
                  </a:lnTo>
                  <a:lnTo>
                    <a:pt x="309" y="14"/>
                  </a:lnTo>
                  <a:lnTo>
                    <a:pt x="344" y="4"/>
                  </a:lnTo>
                  <a:lnTo>
                    <a:pt x="350" y="18"/>
                  </a:lnTo>
                  <a:lnTo>
                    <a:pt x="340" y="32"/>
                  </a:lnTo>
                  <a:lnTo>
                    <a:pt x="322" y="60"/>
                  </a:lnTo>
                  <a:lnTo>
                    <a:pt x="322" y="67"/>
                  </a:lnTo>
                  <a:lnTo>
                    <a:pt x="332" y="74"/>
                  </a:lnTo>
                  <a:lnTo>
                    <a:pt x="406" y="45"/>
                  </a:lnTo>
                  <a:lnTo>
                    <a:pt x="433" y="60"/>
                  </a:lnTo>
                  <a:lnTo>
                    <a:pt x="440" y="52"/>
                  </a:lnTo>
                  <a:lnTo>
                    <a:pt x="433" y="36"/>
                  </a:lnTo>
                  <a:lnTo>
                    <a:pt x="435" y="26"/>
                  </a:lnTo>
                  <a:lnTo>
                    <a:pt x="483" y="36"/>
                  </a:lnTo>
                  <a:lnTo>
                    <a:pt x="492" y="43"/>
                  </a:lnTo>
                  <a:lnTo>
                    <a:pt x="506" y="41"/>
                  </a:lnTo>
                  <a:lnTo>
                    <a:pt x="525" y="67"/>
                  </a:lnTo>
                  <a:lnTo>
                    <a:pt x="547" y="115"/>
                  </a:lnTo>
                  <a:lnTo>
                    <a:pt x="532" y="127"/>
                  </a:lnTo>
                  <a:lnTo>
                    <a:pt x="520" y="150"/>
                  </a:lnTo>
                  <a:lnTo>
                    <a:pt x="507" y="154"/>
                  </a:lnTo>
                  <a:lnTo>
                    <a:pt x="497" y="177"/>
                  </a:lnTo>
                  <a:lnTo>
                    <a:pt x="460" y="195"/>
                  </a:lnTo>
                  <a:lnTo>
                    <a:pt x="446" y="187"/>
                  </a:lnTo>
                  <a:lnTo>
                    <a:pt x="436" y="203"/>
                  </a:lnTo>
                  <a:lnTo>
                    <a:pt x="436" y="207"/>
                  </a:lnTo>
                  <a:lnTo>
                    <a:pt x="426" y="207"/>
                  </a:lnTo>
                  <a:lnTo>
                    <a:pt x="405" y="207"/>
                  </a:lnTo>
                  <a:lnTo>
                    <a:pt x="386" y="221"/>
                  </a:lnTo>
                  <a:lnTo>
                    <a:pt x="373" y="213"/>
                  </a:lnTo>
                  <a:lnTo>
                    <a:pt x="358" y="224"/>
                  </a:lnTo>
                  <a:lnTo>
                    <a:pt x="317" y="241"/>
                  </a:lnTo>
                  <a:lnTo>
                    <a:pt x="283" y="214"/>
                  </a:lnTo>
                  <a:lnTo>
                    <a:pt x="280" y="236"/>
                  </a:lnTo>
                  <a:lnTo>
                    <a:pt x="293" y="267"/>
                  </a:lnTo>
                  <a:lnTo>
                    <a:pt x="262" y="279"/>
                  </a:lnTo>
                  <a:lnTo>
                    <a:pt x="246" y="302"/>
                  </a:lnTo>
                  <a:lnTo>
                    <a:pt x="214" y="309"/>
                  </a:lnTo>
                  <a:lnTo>
                    <a:pt x="198" y="316"/>
                  </a:lnTo>
                  <a:lnTo>
                    <a:pt x="165" y="316"/>
                  </a:lnTo>
                  <a:lnTo>
                    <a:pt x="142" y="338"/>
                  </a:lnTo>
                  <a:lnTo>
                    <a:pt x="83" y="359"/>
                  </a:lnTo>
                  <a:lnTo>
                    <a:pt x="54" y="380"/>
                  </a:lnTo>
                  <a:lnTo>
                    <a:pt x="40" y="394"/>
                  </a:lnTo>
                  <a:lnTo>
                    <a:pt x="67" y="438"/>
                  </a:lnTo>
                  <a:lnTo>
                    <a:pt x="48" y="454"/>
                  </a:lnTo>
                  <a:lnTo>
                    <a:pt x="26" y="453"/>
                  </a:lnTo>
                  <a:lnTo>
                    <a:pt x="0" y="406"/>
                  </a:lnTo>
                  <a:lnTo>
                    <a:pt x="5" y="372"/>
                  </a:lnTo>
                  <a:lnTo>
                    <a:pt x="5" y="356"/>
                  </a:lnTo>
                  <a:lnTo>
                    <a:pt x="24" y="325"/>
                  </a:lnTo>
                  <a:lnTo>
                    <a:pt x="48" y="319"/>
                  </a:lnTo>
                  <a:lnTo>
                    <a:pt x="46" y="303"/>
                  </a:lnTo>
                  <a:lnTo>
                    <a:pt x="71" y="293"/>
                  </a:lnTo>
                  <a:lnTo>
                    <a:pt x="74" y="265"/>
                  </a:lnTo>
                  <a:lnTo>
                    <a:pt x="117" y="231"/>
                  </a:lnTo>
                  <a:lnTo>
                    <a:pt x="115" y="187"/>
                  </a:lnTo>
                  <a:lnTo>
                    <a:pt x="147" y="144"/>
                  </a:lnTo>
                  <a:lnTo>
                    <a:pt x="146" y="128"/>
                  </a:lnTo>
                  <a:lnTo>
                    <a:pt x="157" y="112"/>
                  </a:lnTo>
                  <a:lnTo>
                    <a:pt x="146" y="77"/>
                  </a:lnTo>
                  <a:lnTo>
                    <a:pt x="146" y="7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5" name="广西">
              <a:hlinkClick r:id="" action="ppaction://macro?name=Slide1.广西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453853" y="5354660"/>
              <a:ext cx="1195393" cy="898306"/>
            </a:xfrm>
            <a:custGeom>
              <a:avLst/>
              <a:gdLst>
                <a:gd name="T0" fmla="*/ 26 w 568"/>
                <a:gd name="T1" fmla="*/ 159 h 410"/>
                <a:gd name="T2" fmla="*/ 63 w 568"/>
                <a:gd name="T3" fmla="*/ 141 h 410"/>
                <a:gd name="T4" fmla="*/ 122 w 568"/>
                <a:gd name="T5" fmla="*/ 157 h 410"/>
                <a:gd name="T6" fmla="*/ 134 w 568"/>
                <a:gd name="T7" fmla="*/ 131 h 410"/>
                <a:gd name="T8" fmla="*/ 216 w 568"/>
                <a:gd name="T9" fmla="*/ 99 h 410"/>
                <a:gd name="T10" fmla="*/ 283 w 568"/>
                <a:gd name="T11" fmla="*/ 81 h 410"/>
                <a:gd name="T12" fmla="*/ 311 w 568"/>
                <a:gd name="T13" fmla="*/ 88 h 410"/>
                <a:gd name="T14" fmla="*/ 334 w 568"/>
                <a:gd name="T15" fmla="*/ 71 h 410"/>
                <a:gd name="T16" fmla="*/ 342 w 568"/>
                <a:gd name="T17" fmla="*/ 55 h 410"/>
                <a:gd name="T18" fmla="*/ 370 w 568"/>
                <a:gd name="T19" fmla="*/ 35 h 410"/>
                <a:gd name="T20" fmla="*/ 407 w 568"/>
                <a:gd name="T21" fmla="*/ 15 h 410"/>
                <a:gd name="T22" fmla="*/ 423 w 568"/>
                <a:gd name="T23" fmla="*/ 33 h 410"/>
                <a:gd name="T24" fmla="*/ 458 w 568"/>
                <a:gd name="T25" fmla="*/ 7 h 410"/>
                <a:gd name="T26" fmla="*/ 495 w 568"/>
                <a:gd name="T27" fmla="*/ 7 h 410"/>
                <a:gd name="T28" fmla="*/ 514 w 568"/>
                <a:gd name="T29" fmla="*/ 37 h 410"/>
                <a:gd name="T30" fmla="*/ 492 w 568"/>
                <a:gd name="T31" fmla="*/ 90 h 410"/>
                <a:gd name="T32" fmla="*/ 492 w 568"/>
                <a:gd name="T33" fmla="*/ 114 h 410"/>
                <a:gd name="T34" fmla="*/ 529 w 568"/>
                <a:gd name="T35" fmla="*/ 133 h 410"/>
                <a:gd name="T36" fmla="*/ 556 w 568"/>
                <a:gd name="T37" fmla="*/ 124 h 410"/>
                <a:gd name="T38" fmla="*/ 556 w 568"/>
                <a:gd name="T39" fmla="*/ 175 h 410"/>
                <a:gd name="T40" fmla="*/ 525 w 568"/>
                <a:gd name="T41" fmla="*/ 234 h 410"/>
                <a:gd name="T42" fmla="*/ 484 w 568"/>
                <a:gd name="T43" fmla="*/ 312 h 410"/>
                <a:gd name="T44" fmla="*/ 456 w 568"/>
                <a:gd name="T45" fmla="*/ 350 h 410"/>
                <a:gd name="T46" fmla="*/ 434 w 568"/>
                <a:gd name="T47" fmla="*/ 372 h 410"/>
                <a:gd name="T48" fmla="*/ 368 w 568"/>
                <a:gd name="T49" fmla="*/ 409 h 410"/>
                <a:gd name="T50" fmla="*/ 317 w 568"/>
                <a:gd name="T51" fmla="*/ 380 h 410"/>
                <a:gd name="T52" fmla="*/ 264 w 568"/>
                <a:gd name="T53" fmla="*/ 408 h 410"/>
                <a:gd name="T54" fmla="*/ 178 w 568"/>
                <a:gd name="T55" fmla="*/ 376 h 410"/>
                <a:gd name="T56" fmla="*/ 182 w 568"/>
                <a:gd name="T57" fmla="*/ 317 h 410"/>
                <a:gd name="T58" fmla="*/ 142 w 568"/>
                <a:gd name="T59" fmla="*/ 304 h 410"/>
                <a:gd name="T60" fmla="*/ 114 w 568"/>
                <a:gd name="T61" fmla="*/ 304 h 410"/>
                <a:gd name="T62" fmla="*/ 98 w 568"/>
                <a:gd name="T63" fmla="*/ 261 h 410"/>
                <a:gd name="T64" fmla="*/ 124 w 568"/>
                <a:gd name="T65" fmla="*/ 254 h 410"/>
                <a:gd name="T66" fmla="*/ 122 w 568"/>
                <a:gd name="T67" fmla="*/ 218 h 410"/>
                <a:gd name="T68" fmla="*/ 48 w 568"/>
                <a:gd name="T69" fmla="*/ 188 h 410"/>
                <a:gd name="T70" fmla="*/ 13 w 568"/>
                <a:gd name="T71" fmla="*/ 188 h 410"/>
                <a:gd name="T72" fmla="*/ 2 w 568"/>
                <a:gd name="T73" fmla="*/ 157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8" h="410">
                  <a:moveTo>
                    <a:pt x="2" y="157"/>
                  </a:moveTo>
                  <a:lnTo>
                    <a:pt x="26" y="159"/>
                  </a:lnTo>
                  <a:lnTo>
                    <a:pt x="52" y="135"/>
                  </a:lnTo>
                  <a:lnTo>
                    <a:pt x="63" y="141"/>
                  </a:lnTo>
                  <a:lnTo>
                    <a:pt x="114" y="162"/>
                  </a:lnTo>
                  <a:lnTo>
                    <a:pt x="122" y="157"/>
                  </a:lnTo>
                  <a:lnTo>
                    <a:pt x="124" y="140"/>
                  </a:lnTo>
                  <a:lnTo>
                    <a:pt x="134" y="131"/>
                  </a:lnTo>
                  <a:lnTo>
                    <a:pt x="204" y="85"/>
                  </a:lnTo>
                  <a:lnTo>
                    <a:pt x="216" y="99"/>
                  </a:lnTo>
                  <a:lnTo>
                    <a:pt x="259" y="112"/>
                  </a:lnTo>
                  <a:lnTo>
                    <a:pt x="283" y="81"/>
                  </a:lnTo>
                  <a:lnTo>
                    <a:pt x="294" y="88"/>
                  </a:lnTo>
                  <a:lnTo>
                    <a:pt x="311" y="88"/>
                  </a:lnTo>
                  <a:lnTo>
                    <a:pt x="311" y="79"/>
                  </a:lnTo>
                  <a:lnTo>
                    <a:pt x="334" y="71"/>
                  </a:lnTo>
                  <a:lnTo>
                    <a:pt x="334" y="65"/>
                  </a:lnTo>
                  <a:lnTo>
                    <a:pt x="342" y="55"/>
                  </a:lnTo>
                  <a:lnTo>
                    <a:pt x="347" y="56"/>
                  </a:lnTo>
                  <a:lnTo>
                    <a:pt x="370" y="35"/>
                  </a:lnTo>
                  <a:lnTo>
                    <a:pt x="389" y="39"/>
                  </a:lnTo>
                  <a:lnTo>
                    <a:pt x="407" y="15"/>
                  </a:lnTo>
                  <a:lnTo>
                    <a:pt x="415" y="35"/>
                  </a:lnTo>
                  <a:lnTo>
                    <a:pt x="423" y="33"/>
                  </a:lnTo>
                  <a:lnTo>
                    <a:pt x="452" y="6"/>
                  </a:lnTo>
                  <a:lnTo>
                    <a:pt x="458" y="7"/>
                  </a:lnTo>
                  <a:lnTo>
                    <a:pt x="472" y="0"/>
                  </a:lnTo>
                  <a:lnTo>
                    <a:pt x="495" y="7"/>
                  </a:lnTo>
                  <a:lnTo>
                    <a:pt x="495" y="33"/>
                  </a:lnTo>
                  <a:lnTo>
                    <a:pt x="514" y="37"/>
                  </a:lnTo>
                  <a:lnTo>
                    <a:pt x="509" y="63"/>
                  </a:lnTo>
                  <a:lnTo>
                    <a:pt x="492" y="90"/>
                  </a:lnTo>
                  <a:lnTo>
                    <a:pt x="484" y="114"/>
                  </a:lnTo>
                  <a:lnTo>
                    <a:pt x="492" y="114"/>
                  </a:lnTo>
                  <a:lnTo>
                    <a:pt x="511" y="95"/>
                  </a:lnTo>
                  <a:lnTo>
                    <a:pt x="529" y="133"/>
                  </a:lnTo>
                  <a:lnTo>
                    <a:pt x="542" y="124"/>
                  </a:lnTo>
                  <a:lnTo>
                    <a:pt x="556" y="124"/>
                  </a:lnTo>
                  <a:lnTo>
                    <a:pt x="567" y="159"/>
                  </a:lnTo>
                  <a:lnTo>
                    <a:pt x="556" y="175"/>
                  </a:lnTo>
                  <a:lnTo>
                    <a:pt x="557" y="191"/>
                  </a:lnTo>
                  <a:lnTo>
                    <a:pt x="525" y="234"/>
                  </a:lnTo>
                  <a:lnTo>
                    <a:pt x="527" y="278"/>
                  </a:lnTo>
                  <a:lnTo>
                    <a:pt x="484" y="312"/>
                  </a:lnTo>
                  <a:lnTo>
                    <a:pt x="481" y="340"/>
                  </a:lnTo>
                  <a:lnTo>
                    <a:pt x="456" y="350"/>
                  </a:lnTo>
                  <a:lnTo>
                    <a:pt x="458" y="366"/>
                  </a:lnTo>
                  <a:lnTo>
                    <a:pt x="434" y="372"/>
                  </a:lnTo>
                  <a:lnTo>
                    <a:pt x="415" y="403"/>
                  </a:lnTo>
                  <a:lnTo>
                    <a:pt x="368" y="409"/>
                  </a:lnTo>
                  <a:lnTo>
                    <a:pt x="342" y="390"/>
                  </a:lnTo>
                  <a:lnTo>
                    <a:pt x="317" y="380"/>
                  </a:lnTo>
                  <a:lnTo>
                    <a:pt x="289" y="406"/>
                  </a:lnTo>
                  <a:lnTo>
                    <a:pt x="264" y="408"/>
                  </a:lnTo>
                  <a:lnTo>
                    <a:pt x="236" y="409"/>
                  </a:lnTo>
                  <a:lnTo>
                    <a:pt x="178" y="376"/>
                  </a:lnTo>
                  <a:lnTo>
                    <a:pt x="167" y="347"/>
                  </a:lnTo>
                  <a:lnTo>
                    <a:pt x="182" y="317"/>
                  </a:lnTo>
                  <a:lnTo>
                    <a:pt x="164" y="304"/>
                  </a:lnTo>
                  <a:lnTo>
                    <a:pt x="142" y="304"/>
                  </a:lnTo>
                  <a:lnTo>
                    <a:pt x="137" y="299"/>
                  </a:lnTo>
                  <a:lnTo>
                    <a:pt x="114" y="304"/>
                  </a:lnTo>
                  <a:lnTo>
                    <a:pt x="89" y="288"/>
                  </a:lnTo>
                  <a:lnTo>
                    <a:pt x="98" y="261"/>
                  </a:lnTo>
                  <a:lnTo>
                    <a:pt x="117" y="260"/>
                  </a:lnTo>
                  <a:lnTo>
                    <a:pt x="124" y="254"/>
                  </a:lnTo>
                  <a:lnTo>
                    <a:pt x="130" y="231"/>
                  </a:lnTo>
                  <a:lnTo>
                    <a:pt x="122" y="218"/>
                  </a:lnTo>
                  <a:lnTo>
                    <a:pt x="58" y="206"/>
                  </a:lnTo>
                  <a:lnTo>
                    <a:pt x="48" y="188"/>
                  </a:lnTo>
                  <a:lnTo>
                    <a:pt x="29" y="188"/>
                  </a:lnTo>
                  <a:lnTo>
                    <a:pt x="13" y="188"/>
                  </a:lnTo>
                  <a:lnTo>
                    <a:pt x="0" y="167"/>
                  </a:lnTo>
                  <a:lnTo>
                    <a:pt x="2" y="157"/>
                  </a:lnTo>
                  <a:lnTo>
                    <a:pt x="2" y="15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6" name="福建">
              <a:hlinkClick r:id="" action="ppaction://macro?name=Slide1.福建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265864" y="4928337"/>
              <a:ext cx="656809" cy="857641"/>
            </a:xfrm>
            <a:custGeom>
              <a:avLst/>
              <a:gdLst>
                <a:gd name="T0" fmla="*/ 0 w 309"/>
                <a:gd name="T1" fmla="*/ 299 h 389"/>
                <a:gd name="T2" fmla="*/ 11 w 309"/>
                <a:gd name="T3" fmla="*/ 232 h 389"/>
                <a:gd name="T4" fmla="*/ 22 w 309"/>
                <a:gd name="T5" fmla="*/ 214 h 389"/>
                <a:gd name="T6" fmla="*/ 26 w 309"/>
                <a:gd name="T7" fmla="*/ 195 h 389"/>
                <a:gd name="T8" fmla="*/ 41 w 309"/>
                <a:gd name="T9" fmla="*/ 168 h 389"/>
                <a:gd name="T10" fmla="*/ 33 w 309"/>
                <a:gd name="T11" fmla="*/ 157 h 389"/>
                <a:gd name="T12" fmla="*/ 35 w 309"/>
                <a:gd name="T13" fmla="*/ 134 h 389"/>
                <a:gd name="T14" fmla="*/ 66 w 309"/>
                <a:gd name="T15" fmla="*/ 98 h 389"/>
                <a:gd name="T16" fmla="*/ 63 w 309"/>
                <a:gd name="T17" fmla="*/ 75 h 389"/>
                <a:gd name="T18" fmla="*/ 85 w 309"/>
                <a:gd name="T19" fmla="*/ 40 h 389"/>
                <a:gd name="T20" fmla="*/ 105 w 309"/>
                <a:gd name="T21" fmla="*/ 45 h 389"/>
                <a:gd name="T22" fmla="*/ 146 w 309"/>
                <a:gd name="T23" fmla="*/ 16 h 389"/>
                <a:gd name="T24" fmla="*/ 153 w 309"/>
                <a:gd name="T25" fmla="*/ 0 h 389"/>
                <a:gd name="T26" fmla="*/ 177 w 309"/>
                <a:gd name="T27" fmla="*/ 5 h 389"/>
                <a:gd name="T28" fmla="*/ 190 w 309"/>
                <a:gd name="T29" fmla="*/ 37 h 389"/>
                <a:gd name="T30" fmla="*/ 201 w 309"/>
                <a:gd name="T31" fmla="*/ 61 h 389"/>
                <a:gd name="T32" fmla="*/ 226 w 309"/>
                <a:gd name="T33" fmla="*/ 61 h 389"/>
                <a:gd name="T34" fmla="*/ 244 w 309"/>
                <a:gd name="T35" fmla="*/ 40 h 389"/>
                <a:gd name="T36" fmla="*/ 267 w 309"/>
                <a:gd name="T37" fmla="*/ 64 h 389"/>
                <a:gd name="T38" fmla="*/ 308 w 309"/>
                <a:gd name="T39" fmla="*/ 48 h 389"/>
                <a:gd name="T40" fmla="*/ 282 w 309"/>
                <a:gd name="T41" fmla="*/ 112 h 389"/>
                <a:gd name="T42" fmla="*/ 267 w 309"/>
                <a:gd name="T43" fmla="*/ 104 h 389"/>
                <a:gd name="T44" fmla="*/ 256 w 309"/>
                <a:gd name="T45" fmla="*/ 109 h 389"/>
                <a:gd name="T46" fmla="*/ 255 w 309"/>
                <a:gd name="T47" fmla="*/ 115 h 389"/>
                <a:gd name="T48" fmla="*/ 269 w 309"/>
                <a:gd name="T49" fmla="*/ 131 h 389"/>
                <a:gd name="T50" fmla="*/ 266 w 309"/>
                <a:gd name="T51" fmla="*/ 189 h 389"/>
                <a:gd name="T52" fmla="*/ 269 w 309"/>
                <a:gd name="T53" fmla="*/ 208 h 389"/>
                <a:gd name="T54" fmla="*/ 266 w 309"/>
                <a:gd name="T55" fmla="*/ 213 h 389"/>
                <a:gd name="T56" fmla="*/ 249 w 309"/>
                <a:gd name="T57" fmla="*/ 209 h 389"/>
                <a:gd name="T58" fmla="*/ 238 w 309"/>
                <a:gd name="T59" fmla="*/ 220 h 389"/>
                <a:gd name="T60" fmla="*/ 245 w 309"/>
                <a:gd name="T61" fmla="*/ 235 h 389"/>
                <a:gd name="T62" fmla="*/ 225 w 309"/>
                <a:gd name="T63" fmla="*/ 255 h 389"/>
                <a:gd name="T64" fmla="*/ 229 w 309"/>
                <a:gd name="T65" fmla="*/ 263 h 389"/>
                <a:gd name="T66" fmla="*/ 208 w 309"/>
                <a:gd name="T67" fmla="*/ 273 h 389"/>
                <a:gd name="T68" fmla="*/ 211 w 309"/>
                <a:gd name="T69" fmla="*/ 289 h 389"/>
                <a:gd name="T70" fmla="*/ 205 w 309"/>
                <a:gd name="T71" fmla="*/ 296 h 389"/>
                <a:gd name="T72" fmla="*/ 177 w 309"/>
                <a:gd name="T73" fmla="*/ 296 h 389"/>
                <a:gd name="T74" fmla="*/ 162 w 309"/>
                <a:gd name="T75" fmla="*/ 309 h 389"/>
                <a:gd name="T76" fmla="*/ 160 w 309"/>
                <a:gd name="T77" fmla="*/ 314 h 389"/>
                <a:gd name="T78" fmla="*/ 173 w 309"/>
                <a:gd name="T79" fmla="*/ 323 h 389"/>
                <a:gd name="T80" fmla="*/ 159 w 309"/>
                <a:gd name="T81" fmla="*/ 345 h 389"/>
                <a:gd name="T82" fmla="*/ 140 w 309"/>
                <a:gd name="T83" fmla="*/ 370 h 389"/>
                <a:gd name="T84" fmla="*/ 132 w 309"/>
                <a:gd name="T85" fmla="*/ 367 h 389"/>
                <a:gd name="T86" fmla="*/ 112 w 309"/>
                <a:gd name="T87" fmla="*/ 388 h 389"/>
                <a:gd name="T88" fmla="*/ 90 w 309"/>
                <a:gd name="T89" fmla="*/ 340 h 389"/>
                <a:gd name="T90" fmla="*/ 71 w 309"/>
                <a:gd name="T91" fmla="*/ 314 h 389"/>
                <a:gd name="T92" fmla="*/ 57 w 309"/>
                <a:gd name="T93" fmla="*/ 316 h 389"/>
                <a:gd name="T94" fmla="*/ 48 w 309"/>
                <a:gd name="T95" fmla="*/ 309 h 389"/>
                <a:gd name="T96" fmla="*/ 0 w 309"/>
                <a:gd name="T97" fmla="*/ 299 h 389"/>
                <a:gd name="T98" fmla="*/ 0 w 309"/>
                <a:gd name="T99" fmla="*/ 29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09" h="389">
                  <a:moveTo>
                    <a:pt x="0" y="299"/>
                  </a:moveTo>
                  <a:lnTo>
                    <a:pt x="11" y="232"/>
                  </a:lnTo>
                  <a:lnTo>
                    <a:pt x="22" y="214"/>
                  </a:lnTo>
                  <a:lnTo>
                    <a:pt x="26" y="195"/>
                  </a:lnTo>
                  <a:lnTo>
                    <a:pt x="41" y="168"/>
                  </a:lnTo>
                  <a:lnTo>
                    <a:pt x="33" y="157"/>
                  </a:lnTo>
                  <a:lnTo>
                    <a:pt x="35" y="134"/>
                  </a:lnTo>
                  <a:lnTo>
                    <a:pt x="66" y="98"/>
                  </a:lnTo>
                  <a:lnTo>
                    <a:pt x="63" y="75"/>
                  </a:lnTo>
                  <a:lnTo>
                    <a:pt x="85" y="40"/>
                  </a:lnTo>
                  <a:lnTo>
                    <a:pt x="105" y="45"/>
                  </a:lnTo>
                  <a:lnTo>
                    <a:pt x="146" y="16"/>
                  </a:lnTo>
                  <a:lnTo>
                    <a:pt x="153" y="0"/>
                  </a:lnTo>
                  <a:lnTo>
                    <a:pt x="177" y="5"/>
                  </a:lnTo>
                  <a:lnTo>
                    <a:pt x="190" y="37"/>
                  </a:lnTo>
                  <a:lnTo>
                    <a:pt x="201" y="61"/>
                  </a:lnTo>
                  <a:lnTo>
                    <a:pt x="226" y="61"/>
                  </a:lnTo>
                  <a:lnTo>
                    <a:pt x="244" y="40"/>
                  </a:lnTo>
                  <a:lnTo>
                    <a:pt x="267" y="64"/>
                  </a:lnTo>
                  <a:lnTo>
                    <a:pt x="308" y="48"/>
                  </a:lnTo>
                  <a:lnTo>
                    <a:pt x="282" y="112"/>
                  </a:lnTo>
                  <a:lnTo>
                    <a:pt x="267" y="104"/>
                  </a:lnTo>
                  <a:lnTo>
                    <a:pt x="256" y="109"/>
                  </a:lnTo>
                  <a:lnTo>
                    <a:pt x="255" y="115"/>
                  </a:lnTo>
                  <a:lnTo>
                    <a:pt x="269" y="131"/>
                  </a:lnTo>
                  <a:lnTo>
                    <a:pt x="266" y="189"/>
                  </a:lnTo>
                  <a:lnTo>
                    <a:pt x="269" y="208"/>
                  </a:lnTo>
                  <a:lnTo>
                    <a:pt x="266" y="213"/>
                  </a:lnTo>
                  <a:lnTo>
                    <a:pt x="249" y="209"/>
                  </a:lnTo>
                  <a:lnTo>
                    <a:pt x="238" y="220"/>
                  </a:lnTo>
                  <a:lnTo>
                    <a:pt x="245" y="235"/>
                  </a:lnTo>
                  <a:lnTo>
                    <a:pt x="225" y="255"/>
                  </a:lnTo>
                  <a:lnTo>
                    <a:pt x="229" y="263"/>
                  </a:lnTo>
                  <a:lnTo>
                    <a:pt x="208" y="273"/>
                  </a:lnTo>
                  <a:lnTo>
                    <a:pt x="211" y="289"/>
                  </a:lnTo>
                  <a:lnTo>
                    <a:pt x="205" y="296"/>
                  </a:lnTo>
                  <a:lnTo>
                    <a:pt x="177" y="296"/>
                  </a:lnTo>
                  <a:lnTo>
                    <a:pt x="162" y="309"/>
                  </a:lnTo>
                  <a:lnTo>
                    <a:pt x="160" y="314"/>
                  </a:lnTo>
                  <a:lnTo>
                    <a:pt x="173" y="323"/>
                  </a:lnTo>
                  <a:lnTo>
                    <a:pt x="159" y="345"/>
                  </a:lnTo>
                  <a:lnTo>
                    <a:pt x="140" y="370"/>
                  </a:lnTo>
                  <a:lnTo>
                    <a:pt x="132" y="367"/>
                  </a:lnTo>
                  <a:lnTo>
                    <a:pt x="112" y="388"/>
                  </a:lnTo>
                  <a:lnTo>
                    <a:pt x="90" y="340"/>
                  </a:lnTo>
                  <a:lnTo>
                    <a:pt x="71" y="314"/>
                  </a:lnTo>
                  <a:lnTo>
                    <a:pt x="57" y="316"/>
                  </a:lnTo>
                  <a:lnTo>
                    <a:pt x="48" y="309"/>
                  </a:lnTo>
                  <a:lnTo>
                    <a:pt x="0" y="299"/>
                  </a:lnTo>
                  <a:lnTo>
                    <a:pt x="0" y="299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7" name="江西">
              <a:hlinkClick r:id="" action="ppaction://macro?name=Slide1.江西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874900" y="4635941"/>
              <a:ext cx="729058" cy="1053566"/>
            </a:xfrm>
            <a:custGeom>
              <a:avLst/>
              <a:gdLst>
                <a:gd name="T0" fmla="*/ 7 w 341"/>
                <a:gd name="T1" fmla="*/ 103 h 473"/>
                <a:gd name="T2" fmla="*/ 29 w 341"/>
                <a:gd name="T3" fmla="*/ 146 h 473"/>
                <a:gd name="T4" fmla="*/ 32 w 341"/>
                <a:gd name="T5" fmla="*/ 168 h 473"/>
                <a:gd name="T6" fmla="*/ 20 w 341"/>
                <a:gd name="T7" fmla="*/ 190 h 473"/>
                <a:gd name="T8" fmla="*/ 3 w 341"/>
                <a:gd name="T9" fmla="*/ 203 h 473"/>
                <a:gd name="T10" fmla="*/ 0 w 341"/>
                <a:gd name="T11" fmla="*/ 243 h 473"/>
                <a:gd name="T12" fmla="*/ 5 w 341"/>
                <a:gd name="T13" fmla="*/ 249 h 473"/>
                <a:gd name="T14" fmla="*/ 14 w 341"/>
                <a:gd name="T15" fmla="*/ 245 h 473"/>
                <a:gd name="T16" fmla="*/ 20 w 341"/>
                <a:gd name="T17" fmla="*/ 249 h 473"/>
                <a:gd name="T18" fmla="*/ 20 w 341"/>
                <a:gd name="T19" fmla="*/ 275 h 473"/>
                <a:gd name="T20" fmla="*/ 32 w 341"/>
                <a:gd name="T21" fmla="*/ 305 h 473"/>
                <a:gd name="T22" fmla="*/ 45 w 341"/>
                <a:gd name="T23" fmla="*/ 310 h 473"/>
                <a:gd name="T24" fmla="*/ 46 w 341"/>
                <a:gd name="T25" fmla="*/ 354 h 473"/>
                <a:gd name="T26" fmla="*/ 38 w 341"/>
                <a:gd name="T27" fmla="*/ 384 h 473"/>
                <a:gd name="T28" fmla="*/ 46 w 341"/>
                <a:gd name="T29" fmla="*/ 398 h 473"/>
                <a:gd name="T30" fmla="*/ 61 w 341"/>
                <a:gd name="T31" fmla="*/ 412 h 473"/>
                <a:gd name="T32" fmla="*/ 96 w 341"/>
                <a:gd name="T33" fmla="*/ 402 h 473"/>
                <a:gd name="T34" fmla="*/ 102 w 341"/>
                <a:gd name="T35" fmla="*/ 416 h 473"/>
                <a:gd name="T36" fmla="*/ 92 w 341"/>
                <a:gd name="T37" fmla="*/ 430 h 473"/>
                <a:gd name="T38" fmla="*/ 74 w 341"/>
                <a:gd name="T39" fmla="*/ 458 h 473"/>
                <a:gd name="T40" fmla="*/ 74 w 341"/>
                <a:gd name="T41" fmla="*/ 465 h 473"/>
                <a:gd name="T42" fmla="*/ 84 w 341"/>
                <a:gd name="T43" fmla="*/ 472 h 473"/>
                <a:gd name="T44" fmla="*/ 158 w 341"/>
                <a:gd name="T45" fmla="*/ 443 h 473"/>
                <a:gd name="T46" fmla="*/ 185 w 341"/>
                <a:gd name="T47" fmla="*/ 458 h 473"/>
                <a:gd name="T48" fmla="*/ 192 w 341"/>
                <a:gd name="T49" fmla="*/ 450 h 473"/>
                <a:gd name="T50" fmla="*/ 185 w 341"/>
                <a:gd name="T51" fmla="*/ 434 h 473"/>
                <a:gd name="T52" fmla="*/ 187 w 341"/>
                <a:gd name="T53" fmla="*/ 424 h 473"/>
                <a:gd name="T54" fmla="*/ 198 w 341"/>
                <a:gd name="T55" fmla="*/ 357 h 473"/>
                <a:gd name="T56" fmla="*/ 209 w 341"/>
                <a:gd name="T57" fmla="*/ 339 h 473"/>
                <a:gd name="T58" fmla="*/ 213 w 341"/>
                <a:gd name="T59" fmla="*/ 320 h 473"/>
                <a:gd name="T60" fmla="*/ 228 w 341"/>
                <a:gd name="T61" fmla="*/ 293 h 473"/>
                <a:gd name="T62" fmla="*/ 220 w 341"/>
                <a:gd name="T63" fmla="*/ 282 h 473"/>
                <a:gd name="T64" fmla="*/ 222 w 341"/>
                <a:gd name="T65" fmla="*/ 259 h 473"/>
                <a:gd name="T66" fmla="*/ 253 w 341"/>
                <a:gd name="T67" fmla="*/ 223 h 473"/>
                <a:gd name="T68" fmla="*/ 250 w 341"/>
                <a:gd name="T69" fmla="*/ 200 h 473"/>
                <a:gd name="T70" fmla="*/ 272 w 341"/>
                <a:gd name="T71" fmla="*/ 165 h 473"/>
                <a:gd name="T72" fmla="*/ 292 w 341"/>
                <a:gd name="T73" fmla="*/ 170 h 473"/>
                <a:gd name="T74" fmla="*/ 333 w 341"/>
                <a:gd name="T75" fmla="*/ 141 h 473"/>
                <a:gd name="T76" fmla="*/ 340 w 341"/>
                <a:gd name="T77" fmla="*/ 125 h 473"/>
                <a:gd name="T78" fmla="*/ 314 w 341"/>
                <a:gd name="T79" fmla="*/ 77 h 473"/>
                <a:gd name="T80" fmla="*/ 298 w 341"/>
                <a:gd name="T81" fmla="*/ 53 h 473"/>
                <a:gd name="T82" fmla="*/ 308 w 341"/>
                <a:gd name="T83" fmla="*/ 41 h 473"/>
                <a:gd name="T84" fmla="*/ 294 w 341"/>
                <a:gd name="T85" fmla="*/ 28 h 473"/>
                <a:gd name="T86" fmla="*/ 254 w 341"/>
                <a:gd name="T87" fmla="*/ 28 h 473"/>
                <a:gd name="T88" fmla="*/ 238 w 341"/>
                <a:gd name="T89" fmla="*/ 10 h 473"/>
                <a:gd name="T90" fmla="*/ 207 w 341"/>
                <a:gd name="T91" fmla="*/ 40 h 473"/>
                <a:gd name="T92" fmla="*/ 195 w 341"/>
                <a:gd name="T93" fmla="*/ 35 h 473"/>
                <a:gd name="T94" fmla="*/ 209 w 341"/>
                <a:gd name="T95" fmla="*/ 11 h 473"/>
                <a:gd name="T96" fmla="*/ 207 w 341"/>
                <a:gd name="T97" fmla="*/ 3 h 473"/>
                <a:gd name="T98" fmla="*/ 195 w 341"/>
                <a:gd name="T99" fmla="*/ 0 h 473"/>
                <a:gd name="T100" fmla="*/ 158 w 341"/>
                <a:gd name="T101" fmla="*/ 20 h 473"/>
                <a:gd name="T102" fmla="*/ 130 w 341"/>
                <a:gd name="T103" fmla="*/ 30 h 473"/>
                <a:gd name="T104" fmla="*/ 106 w 341"/>
                <a:gd name="T105" fmla="*/ 28 h 473"/>
                <a:gd name="T106" fmla="*/ 53 w 341"/>
                <a:gd name="T107" fmla="*/ 75 h 473"/>
                <a:gd name="T108" fmla="*/ 26 w 341"/>
                <a:gd name="T109" fmla="*/ 84 h 473"/>
                <a:gd name="T110" fmla="*/ 7 w 341"/>
                <a:gd name="T111" fmla="*/ 103 h 473"/>
                <a:gd name="T112" fmla="*/ 7 w 341"/>
                <a:gd name="T113" fmla="*/ 103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1" h="473">
                  <a:moveTo>
                    <a:pt x="7" y="103"/>
                  </a:moveTo>
                  <a:lnTo>
                    <a:pt x="29" y="146"/>
                  </a:lnTo>
                  <a:lnTo>
                    <a:pt x="32" y="168"/>
                  </a:lnTo>
                  <a:lnTo>
                    <a:pt x="20" y="190"/>
                  </a:lnTo>
                  <a:lnTo>
                    <a:pt x="3" y="203"/>
                  </a:lnTo>
                  <a:lnTo>
                    <a:pt x="0" y="243"/>
                  </a:lnTo>
                  <a:lnTo>
                    <a:pt x="5" y="249"/>
                  </a:lnTo>
                  <a:lnTo>
                    <a:pt x="14" y="245"/>
                  </a:lnTo>
                  <a:lnTo>
                    <a:pt x="20" y="249"/>
                  </a:lnTo>
                  <a:lnTo>
                    <a:pt x="20" y="275"/>
                  </a:lnTo>
                  <a:lnTo>
                    <a:pt x="32" y="305"/>
                  </a:lnTo>
                  <a:lnTo>
                    <a:pt x="45" y="310"/>
                  </a:lnTo>
                  <a:lnTo>
                    <a:pt x="46" y="354"/>
                  </a:lnTo>
                  <a:lnTo>
                    <a:pt x="38" y="384"/>
                  </a:lnTo>
                  <a:lnTo>
                    <a:pt x="46" y="398"/>
                  </a:lnTo>
                  <a:lnTo>
                    <a:pt x="61" y="412"/>
                  </a:lnTo>
                  <a:lnTo>
                    <a:pt x="96" y="402"/>
                  </a:lnTo>
                  <a:lnTo>
                    <a:pt x="102" y="416"/>
                  </a:lnTo>
                  <a:lnTo>
                    <a:pt x="92" y="430"/>
                  </a:lnTo>
                  <a:lnTo>
                    <a:pt x="74" y="458"/>
                  </a:lnTo>
                  <a:lnTo>
                    <a:pt x="74" y="465"/>
                  </a:lnTo>
                  <a:lnTo>
                    <a:pt x="84" y="472"/>
                  </a:lnTo>
                  <a:lnTo>
                    <a:pt x="158" y="443"/>
                  </a:lnTo>
                  <a:lnTo>
                    <a:pt x="185" y="458"/>
                  </a:lnTo>
                  <a:lnTo>
                    <a:pt x="192" y="450"/>
                  </a:lnTo>
                  <a:lnTo>
                    <a:pt x="185" y="434"/>
                  </a:lnTo>
                  <a:lnTo>
                    <a:pt x="187" y="424"/>
                  </a:lnTo>
                  <a:lnTo>
                    <a:pt x="198" y="357"/>
                  </a:lnTo>
                  <a:lnTo>
                    <a:pt x="209" y="339"/>
                  </a:lnTo>
                  <a:lnTo>
                    <a:pt x="213" y="320"/>
                  </a:lnTo>
                  <a:lnTo>
                    <a:pt x="228" y="293"/>
                  </a:lnTo>
                  <a:lnTo>
                    <a:pt x="220" y="282"/>
                  </a:lnTo>
                  <a:lnTo>
                    <a:pt x="222" y="259"/>
                  </a:lnTo>
                  <a:lnTo>
                    <a:pt x="253" y="223"/>
                  </a:lnTo>
                  <a:lnTo>
                    <a:pt x="250" y="200"/>
                  </a:lnTo>
                  <a:lnTo>
                    <a:pt x="272" y="165"/>
                  </a:lnTo>
                  <a:lnTo>
                    <a:pt x="292" y="170"/>
                  </a:lnTo>
                  <a:lnTo>
                    <a:pt x="333" y="141"/>
                  </a:lnTo>
                  <a:lnTo>
                    <a:pt x="340" y="125"/>
                  </a:lnTo>
                  <a:lnTo>
                    <a:pt x="314" y="77"/>
                  </a:lnTo>
                  <a:lnTo>
                    <a:pt x="298" y="53"/>
                  </a:lnTo>
                  <a:lnTo>
                    <a:pt x="308" y="41"/>
                  </a:lnTo>
                  <a:lnTo>
                    <a:pt x="294" y="28"/>
                  </a:lnTo>
                  <a:lnTo>
                    <a:pt x="254" y="28"/>
                  </a:lnTo>
                  <a:lnTo>
                    <a:pt x="238" y="10"/>
                  </a:lnTo>
                  <a:lnTo>
                    <a:pt x="207" y="40"/>
                  </a:lnTo>
                  <a:lnTo>
                    <a:pt x="195" y="35"/>
                  </a:lnTo>
                  <a:lnTo>
                    <a:pt x="209" y="11"/>
                  </a:lnTo>
                  <a:lnTo>
                    <a:pt x="207" y="3"/>
                  </a:lnTo>
                  <a:lnTo>
                    <a:pt x="195" y="0"/>
                  </a:lnTo>
                  <a:lnTo>
                    <a:pt x="158" y="20"/>
                  </a:lnTo>
                  <a:lnTo>
                    <a:pt x="130" y="30"/>
                  </a:lnTo>
                  <a:lnTo>
                    <a:pt x="106" y="28"/>
                  </a:lnTo>
                  <a:lnTo>
                    <a:pt x="53" y="75"/>
                  </a:lnTo>
                  <a:lnTo>
                    <a:pt x="26" y="84"/>
                  </a:lnTo>
                  <a:lnTo>
                    <a:pt x="7" y="103"/>
                  </a:lnTo>
                  <a:lnTo>
                    <a:pt x="7" y="10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8" name="湖南">
              <a:hlinkClick r:id="" action="ppaction://macro?name=Slide1.湖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163449" y="4697517"/>
              <a:ext cx="830862" cy="975936"/>
            </a:xfrm>
            <a:custGeom>
              <a:avLst/>
              <a:gdLst>
                <a:gd name="T0" fmla="*/ 335 w 392"/>
                <a:gd name="T1" fmla="*/ 54 h 439"/>
                <a:gd name="T2" fmla="*/ 328 w 392"/>
                <a:gd name="T3" fmla="*/ 16 h 439"/>
                <a:gd name="T4" fmla="*/ 300 w 392"/>
                <a:gd name="T5" fmla="*/ 22 h 439"/>
                <a:gd name="T6" fmla="*/ 278 w 392"/>
                <a:gd name="T7" fmla="*/ 35 h 439"/>
                <a:gd name="T8" fmla="*/ 258 w 392"/>
                <a:gd name="T9" fmla="*/ 19 h 439"/>
                <a:gd name="T10" fmla="*/ 220 w 392"/>
                <a:gd name="T11" fmla="*/ 26 h 439"/>
                <a:gd name="T12" fmla="*/ 106 w 392"/>
                <a:gd name="T13" fmla="*/ 0 h 439"/>
                <a:gd name="T14" fmla="*/ 115 w 392"/>
                <a:gd name="T15" fmla="*/ 29 h 439"/>
                <a:gd name="T16" fmla="*/ 62 w 392"/>
                <a:gd name="T17" fmla="*/ 29 h 439"/>
                <a:gd name="T18" fmla="*/ 18 w 392"/>
                <a:gd name="T19" fmla="*/ 84 h 439"/>
                <a:gd name="T20" fmla="*/ 36 w 392"/>
                <a:gd name="T21" fmla="*/ 210 h 439"/>
                <a:gd name="T22" fmla="*/ 4 w 392"/>
                <a:gd name="T23" fmla="*/ 255 h 439"/>
                <a:gd name="T24" fmla="*/ 48 w 392"/>
                <a:gd name="T25" fmla="*/ 260 h 439"/>
                <a:gd name="T26" fmla="*/ 57 w 392"/>
                <a:gd name="T27" fmla="*/ 340 h 439"/>
                <a:gd name="T28" fmla="*/ 94 w 392"/>
                <a:gd name="T29" fmla="*/ 320 h 439"/>
                <a:gd name="T30" fmla="*/ 110 w 392"/>
                <a:gd name="T31" fmla="*/ 338 h 439"/>
                <a:gd name="T32" fmla="*/ 145 w 392"/>
                <a:gd name="T33" fmla="*/ 312 h 439"/>
                <a:gd name="T34" fmla="*/ 182 w 392"/>
                <a:gd name="T35" fmla="*/ 312 h 439"/>
                <a:gd name="T36" fmla="*/ 201 w 392"/>
                <a:gd name="T37" fmla="*/ 342 h 439"/>
                <a:gd name="T38" fmla="*/ 179 w 392"/>
                <a:gd name="T39" fmla="*/ 395 h 439"/>
                <a:gd name="T40" fmla="*/ 179 w 392"/>
                <a:gd name="T41" fmla="*/ 419 h 439"/>
                <a:gd name="T42" fmla="*/ 216 w 392"/>
                <a:gd name="T43" fmla="*/ 438 h 439"/>
                <a:gd name="T44" fmla="*/ 243 w 392"/>
                <a:gd name="T45" fmla="*/ 429 h 439"/>
                <a:gd name="T46" fmla="*/ 258 w 392"/>
                <a:gd name="T47" fmla="*/ 395 h 439"/>
                <a:gd name="T48" fmla="*/ 284 w 392"/>
                <a:gd name="T49" fmla="*/ 390 h 439"/>
                <a:gd name="T50" fmla="*/ 321 w 392"/>
                <a:gd name="T51" fmla="*/ 393 h 439"/>
                <a:gd name="T52" fmla="*/ 316 w 392"/>
                <a:gd name="T53" fmla="*/ 371 h 439"/>
                <a:gd name="T54" fmla="*/ 371 w 392"/>
                <a:gd name="T55" fmla="*/ 364 h 439"/>
                <a:gd name="T56" fmla="*/ 383 w 392"/>
                <a:gd name="T57" fmla="*/ 338 h 439"/>
                <a:gd name="T58" fmla="*/ 390 w 392"/>
                <a:gd name="T59" fmla="*/ 264 h 439"/>
                <a:gd name="T60" fmla="*/ 365 w 392"/>
                <a:gd name="T61" fmla="*/ 229 h 439"/>
                <a:gd name="T62" fmla="*/ 359 w 392"/>
                <a:gd name="T63" fmla="*/ 199 h 439"/>
                <a:gd name="T64" fmla="*/ 345 w 392"/>
                <a:gd name="T65" fmla="*/ 197 h 439"/>
                <a:gd name="T66" fmla="*/ 365 w 392"/>
                <a:gd name="T67" fmla="*/ 144 h 439"/>
                <a:gd name="T68" fmla="*/ 374 w 392"/>
                <a:gd name="T69" fmla="*/ 100 h 439"/>
                <a:gd name="T70" fmla="*/ 352 w 392"/>
                <a:gd name="T71" fmla="*/ 5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92" h="439">
                  <a:moveTo>
                    <a:pt x="352" y="57"/>
                  </a:moveTo>
                  <a:lnTo>
                    <a:pt x="335" y="54"/>
                  </a:lnTo>
                  <a:lnTo>
                    <a:pt x="328" y="43"/>
                  </a:lnTo>
                  <a:lnTo>
                    <a:pt x="328" y="16"/>
                  </a:lnTo>
                  <a:lnTo>
                    <a:pt x="318" y="4"/>
                  </a:lnTo>
                  <a:lnTo>
                    <a:pt x="300" y="22"/>
                  </a:lnTo>
                  <a:lnTo>
                    <a:pt x="292" y="35"/>
                  </a:lnTo>
                  <a:lnTo>
                    <a:pt x="278" y="35"/>
                  </a:lnTo>
                  <a:lnTo>
                    <a:pt x="275" y="14"/>
                  </a:lnTo>
                  <a:lnTo>
                    <a:pt x="258" y="19"/>
                  </a:lnTo>
                  <a:lnTo>
                    <a:pt x="236" y="35"/>
                  </a:lnTo>
                  <a:lnTo>
                    <a:pt x="220" y="26"/>
                  </a:lnTo>
                  <a:lnTo>
                    <a:pt x="191" y="6"/>
                  </a:lnTo>
                  <a:lnTo>
                    <a:pt x="106" y="0"/>
                  </a:lnTo>
                  <a:lnTo>
                    <a:pt x="97" y="9"/>
                  </a:lnTo>
                  <a:lnTo>
                    <a:pt x="115" y="29"/>
                  </a:lnTo>
                  <a:lnTo>
                    <a:pt x="94" y="43"/>
                  </a:lnTo>
                  <a:lnTo>
                    <a:pt x="62" y="29"/>
                  </a:lnTo>
                  <a:lnTo>
                    <a:pt x="29" y="57"/>
                  </a:lnTo>
                  <a:lnTo>
                    <a:pt x="18" y="84"/>
                  </a:lnTo>
                  <a:lnTo>
                    <a:pt x="21" y="144"/>
                  </a:lnTo>
                  <a:lnTo>
                    <a:pt x="36" y="210"/>
                  </a:lnTo>
                  <a:lnTo>
                    <a:pt x="0" y="249"/>
                  </a:lnTo>
                  <a:lnTo>
                    <a:pt x="4" y="255"/>
                  </a:lnTo>
                  <a:lnTo>
                    <a:pt x="36" y="245"/>
                  </a:lnTo>
                  <a:lnTo>
                    <a:pt x="48" y="260"/>
                  </a:lnTo>
                  <a:lnTo>
                    <a:pt x="39" y="306"/>
                  </a:lnTo>
                  <a:lnTo>
                    <a:pt x="57" y="340"/>
                  </a:lnTo>
                  <a:lnTo>
                    <a:pt x="76" y="344"/>
                  </a:lnTo>
                  <a:lnTo>
                    <a:pt x="94" y="320"/>
                  </a:lnTo>
                  <a:lnTo>
                    <a:pt x="102" y="340"/>
                  </a:lnTo>
                  <a:lnTo>
                    <a:pt x="110" y="338"/>
                  </a:lnTo>
                  <a:lnTo>
                    <a:pt x="139" y="311"/>
                  </a:lnTo>
                  <a:lnTo>
                    <a:pt x="145" y="312"/>
                  </a:lnTo>
                  <a:lnTo>
                    <a:pt x="159" y="305"/>
                  </a:lnTo>
                  <a:lnTo>
                    <a:pt x="182" y="312"/>
                  </a:lnTo>
                  <a:lnTo>
                    <a:pt x="182" y="338"/>
                  </a:lnTo>
                  <a:lnTo>
                    <a:pt x="201" y="342"/>
                  </a:lnTo>
                  <a:lnTo>
                    <a:pt x="196" y="368"/>
                  </a:lnTo>
                  <a:lnTo>
                    <a:pt x="179" y="395"/>
                  </a:lnTo>
                  <a:lnTo>
                    <a:pt x="171" y="419"/>
                  </a:lnTo>
                  <a:lnTo>
                    <a:pt x="179" y="419"/>
                  </a:lnTo>
                  <a:lnTo>
                    <a:pt x="198" y="400"/>
                  </a:lnTo>
                  <a:lnTo>
                    <a:pt x="216" y="438"/>
                  </a:lnTo>
                  <a:lnTo>
                    <a:pt x="229" y="429"/>
                  </a:lnTo>
                  <a:lnTo>
                    <a:pt x="243" y="429"/>
                  </a:lnTo>
                  <a:lnTo>
                    <a:pt x="258" y="417"/>
                  </a:lnTo>
                  <a:lnTo>
                    <a:pt x="258" y="395"/>
                  </a:lnTo>
                  <a:lnTo>
                    <a:pt x="265" y="388"/>
                  </a:lnTo>
                  <a:lnTo>
                    <a:pt x="284" y="390"/>
                  </a:lnTo>
                  <a:lnTo>
                    <a:pt x="316" y="404"/>
                  </a:lnTo>
                  <a:lnTo>
                    <a:pt x="321" y="393"/>
                  </a:lnTo>
                  <a:lnTo>
                    <a:pt x="313" y="380"/>
                  </a:lnTo>
                  <a:lnTo>
                    <a:pt x="316" y="371"/>
                  </a:lnTo>
                  <a:lnTo>
                    <a:pt x="335" y="354"/>
                  </a:lnTo>
                  <a:lnTo>
                    <a:pt x="371" y="364"/>
                  </a:lnTo>
                  <a:lnTo>
                    <a:pt x="391" y="352"/>
                  </a:lnTo>
                  <a:lnTo>
                    <a:pt x="383" y="338"/>
                  </a:lnTo>
                  <a:lnTo>
                    <a:pt x="391" y="308"/>
                  </a:lnTo>
                  <a:lnTo>
                    <a:pt x="390" y="264"/>
                  </a:lnTo>
                  <a:lnTo>
                    <a:pt x="377" y="259"/>
                  </a:lnTo>
                  <a:lnTo>
                    <a:pt x="365" y="229"/>
                  </a:lnTo>
                  <a:lnTo>
                    <a:pt x="365" y="203"/>
                  </a:lnTo>
                  <a:lnTo>
                    <a:pt x="359" y="199"/>
                  </a:lnTo>
                  <a:lnTo>
                    <a:pt x="350" y="203"/>
                  </a:lnTo>
                  <a:lnTo>
                    <a:pt x="345" y="197"/>
                  </a:lnTo>
                  <a:lnTo>
                    <a:pt x="348" y="157"/>
                  </a:lnTo>
                  <a:lnTo>
                    <a:pt x="365" y="144"/>
                  </a:lnTo>
                  <a:lnTo>
                    <a:pt x="377" y="122"/>
                  </a:lnTo>
                  <a:lnTo>
                    <a:pt x="374" y="100"/>
                  </a:lnTo>
                  <a:lnTo>
                    <a:pt x="352" y="57"/>
                  </a:lnTo>
                  <a:lnTo>
                    <a:pt x="352" y="5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9" name="贵州">
              <a:hlinkClick r:id="" action="ppaction://macro?name=Slide1.贵州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343390" y="4852878"/>
              <a:ext cx="916248" cy="839159"/>
            </a:xfrm>
            <a:custGeom>
              <a:avLst/>
              <a:gdLst>
                <a:gd name="T0" fmla="*/ 121 w 439"/>
                <a:gd name="T1" fmla="*/ 128 h 383"/>
                <a:gd name="T2" fmla="*/ 111 w 439"/>
                <a:gd name="T3" fmla="*/ 158 h 383"/>
                <a:gd name="T4" fmla="*/ 92 w 439"/>
                <a:gd name="T5" fmla="*/ 164 h 383"/>
                <a:gd name="T6" fmla="*/ 51 w 439"/>
                <a:gd name="T7" fmla="*/ 158 h 383"/>
                <a:gd name="T8" fmla="*/ 43 w 439"/>
                <a:gd name="T9" fmla="*/ 168 h 383"/>
                <a:gd name="T10" fmla="*/ 20 w 439"/>
                <a:gd name="T11" fmla="*/ 160 h 383"/>
                <a:gd name="T12" fmla="*/ 0 w 439"/>
                <a:gd name="T13" fmla="*/ 189 h 383"/>
                <a:gd name="T14" fmla="*/ 9 w 439"/>
                <a:gd name="T15" fmla="*/ 197 h 383"/>
                <a:gd name="T16" fmla="*/ 9 w 439"/>
                <a:gd name="T17" fmla="*/ 216 h 383"/>
                <a:gd name="T18" fmla="*/ 19 w 439"/>
                <a:gd name="T19" fmla="*/ 232 h 383"/>
                <a:gd name="T20" fmla="*/ 59 w 439"/>
                <a:gd name="T21" fmla="*/ 220 h 383"/>
                <a:gd name="T22" fmla="*/ 72 w 439"/>
                <a:gd name="T23" fmla="*/ 230 h 383"/>
                <a:gd name="T24" fmla="*/ 53 w 439"/>
                <a:gd name="T25" fmla="*/ 308 h 383"/>
                <a:gd name="T26" fmla="*/ 77 w 439"/>
                <a:gd name="T27" fmla="*/ 332 h 383"/>
                <a:gd name="T28" fmla="*/ 70 w 439"/>
                <a:gd name="T29" fmla="*/ 377 h 383"/>
                <a:gd name="T30" fmla="*/ 94 w 439"/>
                <a:gd name="T31" fmla="*/ 379 h 383"/>
                <a:gd name="T32" fmla="*/ 120 w 439"/>
                <a:gd name="T33" fmla="*/ 355 h 383"/>
                <a:gd name="T34" fmla="*/ 131 w 439"/>
                <a:gd name="T35" fmla="*/ 361 h 383"/>
                <a:gd name="T36" fmla="*/ 182 w 439"/>
                <a:gd name="T37" fmla="*/ 382 h 383"/>
                <a:gd name="T38" fmla="*/ 190 w 439"/>
                <a:gd name="T39" fmla="*/ 377 h 383"/>
                <a:gd name="T40" fmla="*/ 192 w 439"/>
                <a:gd name="T41" fmla="*/ 360 h 383"/>
                <a:gd name="T42" fmla="*/ 202 w 439"/>
                <a:gd name="T43" fmla="*/ 351 h 383"/>
                <a:gd name="T44" fmla="*/ 272 w 439"/>
                <a:gd name="T45" fmla="*/ 305 h 383"/>
                <a:gd name="T46" fmla="*/ 284 w 439"/>
                <a:gd name="T47" fmla="*/ 319 h 383"/>
                <a:gd name="T48" fmla="*/ 327 w 439"/>
                <a:gd name="T49" fmla="*/ 332 h 383"/>
                <a:gd name="T50" fmla="*/ 351 w 439"/>
                <a:gd name="T51" fmla="*/ 301 h 383"/>
                <a:gd name="T52" fmla="*/ 362 w 439"/>
                <a:gd name="T53" fmla="*/ 308 h 383"/>
                <a:gd name="T54" fmla="*/ 379 w 439"/>
                <a:gd name="T55" fmla="*/ 308 h 383"/>
                <a:gd name="T56" fmla="*/ 379 w 439"/>
                <a:gd name="T57" fmla="*/ 299 h 383"/>
                <a:gd name="T58" fmla="*/ 402 w 439"/>
                <a:gd name="T59" fmla="*/ 291 h 383"/>
                <a:gd name="T60" fmla="*/ 402 w 439"/>
                <a:gd name="T61" fmla="*/ 285 h 383"/>
                <a:gd name="T62" fmla="*/ 410 w 439"/>
                <a:gd name="T63" fmla="*/ 275 h 383"/>
                <a:gd name="T64" fmla="*/ 415 w 439"/>
                <a:gd name="T65" fmla="*/ 276 h 383"/>
                <a:gd name="T66" fmla="*/ 438 w 439"/>
                <a:gd name="T67" fmla="*/ 255 h 383"/>
                <a:gd name="T68" fmla="*/ 420 w 439"/>
                <a:gd name="T69" fmla="*/ 221 h 383"/>
                <a:gd name="T70" fmla="*/ 429 w 439"/>
                <a:gd name="T71" fmla="*/ 175 h 383"/>
                <a:gd name="T72" fmla="*/ 417 w 439"/>
                <a:gd name="T73" fmla="*/ 160 h 383"/>
                <a:gd name="T74" fmla="*/ 385 w 439"/>
                <a:gd name="T75" fmla="*/ 170 h 383"/>
                <a:gd name="T76" fmla="*/ 381 w 439"/>
                <a:gd name="T77" fmla="*/ 164 h 383"/>
                <a:gd name="T78" fmla="*/ 417 w 439"/>
                <a:gd name="T79" fmla="*/ 125 h 383"/>
                <a:gd name="T80" fmla="*/ 402 w 439"/>
                <a:gd name="T81" fmla="*/ 59 h 383"/>
                <a:gd name="T82" fmla="*/ 377 w 439"/>
                <a:gd name="T83" fmla="*/ 78 h 383"/>
                <a:gd name="T84" fmla="*/ 355 w 439"/>
                <a:gd name="T85" fmla="*/ 55 h 383"/>
                <a:gd name="T86" fmla="*/ 334 w 439"/>
                <a:gd name="T87" fmla="*/ 27 h 383"/>
                <a:gd name="T88" fmla="*/ 333 w 439"/>
                <a:gd name="T89" fmla="*/ 10 h 383"/>
                <a:gd name="T90" fmla="*/ 318 w 439"/>
                <a:gd name="T91" fmla="*/ 8 h 383"/>
                <a:gd name="T92" fmla="*/ 301 w 439"/>
                <a:gd name="T93" fmla="*/ 13 h 383"/>
                <a:gd name="T94" fmla="*/ 274 w 439"/>
                <a:gd name="T95" fmla="*/ 0 h 383"/>
                <a:gd name="T96" fmla="*/ 260 w 439"/>
                <a:gd name="T97" fmla="*/ 31 h 383"/>
                <a:gd name="T98" fmla="*/ 236 w 439"/>
                <a:gd name="T99" fmla="*/ 34 h 383"/>
                <a:gd name="T100" fmla="*/ 220 w 439"/>
                <a:gd name="T101" fmla="*/ 59 h 383"/>
                <a:gd name="T102" fmla="*/ 208 w 439"/>
                <a:gd name="T103" fmla="*/ 55 h 383"/>
                <a:gd name="T104" fmla="*/ 192 w 439"/>
                <a:gd name="T105" fmla="*/ 59 h 383"/>
                <a:gd name="T106" fmla="*/ 166 w 439"/>
                <a:gd name="T107" fmla="*/ 44 h 383"/>
                <a:gd name="T108" fmla="*/ 145 w 439"/>
                <a:gd name="T109" fmla="*/ 69 h 383"/>
                <a:gd name="T110" fmla="*/ 145 w 439"/>
                <a:gd name="T111" fmla="*/ 79 h 383"/>
                <a:gd name="T112" fmla="*/ 186 w 439"/>
                <a:gd name="T113" fmla="*/ 101 h 383"/>
                <a:gd name="T114" fmla="*/ 196 w 439"/>
                <a:gd name="T115" fmla="*/ 118 h 383"/>
                <a:gd name="T116" fmla="*/ 166 w 439"/>
                <a:gd name="T117" fmla="*/ 129 h 383"/>
                <a:gd name="T118" fmla="*/ 121 w 439"/>
                <a:gd name="T119" fmla="*/ 128 h 383"/>
                <a:gd name="T120" fmla="*/ 121 w 439"/>
                <a:gd name="T121" fmla="*/ 128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39" h="383">
                  <a:moveTo>
                    <a:pt x="121" y="128"/>
                  </a:moveTo>
                  <a:lnTo>
                    <a:pt x="111" y="158"/>
                  </a:lnTo>
                  <a:lnTo>
                    <a:pt x="92" y="164"/>
                  </a:lnTo>
                  <a:lnTo>
                    <a:pt x="51" y="158"/>
                  </a:lnTo>
                  <a:lnTo>
                    <a:pt x="43" y="168"/>
                  </a:lnTo>
                  <a:lnTo>
                    <a:pt x="20" y="160"/>
                  </a:lnTo>
                  <a:lnTo>
                    <a:pt x="0" y="189"/>
                  </a:lnTo>
                  <a:lnTo>
                    <a:pt x="9" y="197"/>
                  </a:lnTo>
                  <a:lnTo>
                    <a:pt x="9" y="216"/>
                  </a:lnTo>
                  <a:lnTo>
                    <a:pt x="19" y="232"/>
                  </a:lnTo>
                  <a:lnTo>
                    <a:pt x="59" y="220"/>
                  </a:lnTo>
                  <a:lnTo>
                    <a:pt x="72" y="230"/>
                  </a:lnTo>
                  <a:lnTo>
                    <a:pt x="53" y="308"/>
                  </a:lnTo>
                  <a:lnTo>
                    <a:pt x="77" y="332"/>
                  </a:lnTo>
                  <a:lnTo>
                    <a:pt x="70" y="377"/>
                  </a:lnTo>
                  <a:lnTo>
                    <a:pt x="94" y="379"/>
                  </a:lnTo>
                  <a:lnTo>
                    <a:pt x="120" y="355"/>
                  </a:lnTo>
                  <a:lnTo>
                    <a:pt x="131" y="361"/>
                  </a:lnTo>
                  <a:lnTo>
                    <a:pt x="182" y="382"/>
                  </a:lnTo>
                  <a:lnTo>
                    <a:pt x="190" y="377"/>
                  </a:lnTo>
                  <a:lnTo>
                    <a:pt x="192" y="360"/>
                  </a:lnTo>
                  <a:lnTo>
                    <a:pt x="202" y="351"/>
                  </a:lnTo>
                  <a:lnTo>
                    <a:pt x="272" y="305"/>
                  </a:lnTo>
                  <a:lnTo>
                    <a:pt x="284" y="319"/>
                  </a:lnTo>
                  <a:lnTo>
                    <a:pt x="327" y="332"/>
                  </a:lnTo>
                  <a:lnTo>
                    <a:pt x="351" y="301"/>
                  </a:lnTo>
                  <a:lnTo>
                    <a:pt x="362" y="308"/>
                  </a:lnTo>
                  <a:lnTo>
                    <a:pt x="379" y="308"/>
                  </a:lnTo>
                  <a:lnTo>
                    <a:pt x="379" y="299"/>
                  </a:lnTo>
                  <a:lnTo>
                    <a:pt x="402" y="291"/>
                  </a:lnTo>
                  <a:lnTo>
                    <a:pt x="402" y="285"/>
                  </a:lnTo>
                  <a:lnTo>
                    <a:pt x="410" y="275"/>
                  </a:lnTo>
                  <a:lnTo>
                    <a:pt x="415" y="276"/>
                  </a:lnTo>
                  <a:lnTo>
                    <a:pt x="438" y="255"/>
                  </a:lnTo>
                  <a:lnTo>
                    <a:pt x="420" y="221"/>
                  </a:lnTo>
                  <a:lnTo>
                    <a:pt x="429" y="175"/>
                  </a:lnTo>
                  <a:lnTo>
                    <a:pt x="417" y="160"/>
                  </a:lnTo>
                  <a:lnTo>
                    <a:pt x="385" y="170"/>
                  </a:lnTo>
                  <a:lnTo>
                    <a:pt x="381" y="164"/>
                  </a:lnTo>
                  <a:lnTo>
                    <a:pt x="417" y="125"/>
                  </a:lnTo>
                  <a:lnTo>
                    <a:pt x="402" y="59"/>
                  </a:lnTo>
                  <a:lnTo>
                    <a:pt x="377" y="78"/>
                  </a:lnTo>
                  <a:lnTo>
                    <a:pt x="355" y="55"/>
                  </a:lnTo>
                  <a:lnTo>
                    <a:pt x="334" y="27"/>
                  </a:lnTo>
                  <a:lnTo>
                    <a:pt x="333" y="10"/>
                  </a:lnTo>
                  <a:lnTo>
                    <a:pt x="318" y="8"/>
                  </a:lnTo>
                  <a:lnTo>
                    <a:pt x="301" y="13"/>
                  </a:lnTo>
                  <a:lnTo>
                    <a:pt x="274" y="0"/>
                  </a:lnTo>
                  <a:lnTo>
                    <a:pt x="260" y="31"/>
                  </a:lnTo>
                  <a:lnTo>
                    <a:pt x="236" y="34"/>
                  </a:lnTo>
                  <a:lnTo>
                    <a:pt x="220" y="59"/>
                  </a:lnTo>
                  <a:lnTo>
                    <a:pt x="208" y="55"/>
                  </a:lnTo>
                  <a:lnTo>
                    <a:pt x="192" y="59"/>
                  </a:lnTo>
                  <a:lnTo>
                    <a:pt x="166" y="44"/>
                  </a:lnTo>
                  <a:lnTo>
                    <a:pt x="145" y="69"/>
                  </a:lnTo>
                  <a:lnTo>
                    <a:pt x="145" y="79"/>
                  </a:lnTo>
                  <a:lnTo>
                    <a:pt x="186" y="101"/>
                  </a:lnTo>
                  <a:lnTo>
                    <a:pt x="196" y="118"/>
                  </a:lnTo>
                  <a:lnTo>
                    <a:pt x="166" y="129"/>
                  </a:lnTo>
                  <a:lnTo>
                    <a:pt x="121" y="128"/>
                  </a:lnTo>
                  <a:lnTo>
                    <a:pt x="121" y="128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0" name="浙江">
              <a:hlinkClick r:id="" action="ppaction://macro?name=Slide1.浙江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542370" y="4370409"/>
              <a:ext cx="571424" cy="706075"/>
            </a:xfrm>
            <a:custGeom>
              <a:avLst/>
              <a:gdLst>
                <a:gd name="T0" fmla="*/ 197 w 274"/>
                <a:gd name="T1" fmla="*/ 303 h 320"/>
                <a:gd name="T2" fmla="*/ 156 w 274"/>
                <a:gd name="T3" fmla="*/ 319 h 320"/>
                <a:gd name="T4" fmla="*/ 133 w 274"/>
                <a:gd name="T5" fmla="*/ 295 h 320"/>
                <a:gd name="T6" fmla="*/ 115 w 274"/>
                <a:gd name="T7" fmla="*/ 316 h 320"/>
                <a:gd name="T8" fmla="*/ 90 w 274"/>
                <a:gd name="T9" fmla="*/ 316 h 320"/>
                <a:gd name="T10" fmla="*/ 79 w 274"/>
                <a:gd name="T11" fmla="*/ 292 h 320"/>
                <a:gd name="T12" fmla="*/ 66 w 274"/>
                <a:gd name="T13" fmla="*/ 260 h 320"/>
                <a:gd name="T14" fmla="*/ 42 w 274"/>
                <a:gd name="T15" fmla="*/ 255 h 320"/>
                <a:gd name="T16" fmla="*/ 16 w 274"/>
                <a:gd name="T17" fmla="*/ 207 h 320"/>
                <a:gd name="T18" fmla="*/ 0 w 274"/>
                <a:gd name="T19" fmla="*/ 183 h 320"/>
                <a:gd name="T20" fmla="*/ 10 w 274"/>
                <a:gd name="T21" fmla="*/ 171 h 320"/>
                <a:gd name="T22" fmla="*/ 16 w 274"/>
                <a:gd name="T23" fmla="*/ 166 h 320"/>
                <a:gd name="T24" fmla="*/ 43 w 274"/>
                <a:gd name="T25" fmla="*/ 128 h 320"/>
                <a:gd name="T26" fmla="*/ 42 w 274"/>
                <a:gd name="T27" fmla="*/ 96 h 320"/>
                <a:gd name="T28" fmla="*/ 51 w 274"/>
                <a:gd name="T29" fmla="*/ 83 h 320"/>
                <a:gd name="T30" fmla="*/ 72 w 274"/>
                <a:gd name="T31" fmla="*/ 79 h 320"/>
                <a:gd name="T32" fmla="*/ 79 w 274"/>
                <a:gd name="T33" fmla="*/ 70 h 320"/>
                <a:gd name="T34" fmla="*/ 71 w 274"/>
                <a:gd name="T35" fmla="*/ 55 h 320"/>
                <a:gd name="T36" fmla="*/ 82 w 274"/>
                <a:gd name="T37" fmla="*/ 41 h 320"/>
                <a:gd name="T38" fmla="*/ 82 w 274"/>
                <a:gd name="T39" fmla="*/ 11 h 320"/>
                <a:gd name="T40" fmla="*/ 97 w 274"/>
                <a:gd name="T41" fmla="*/ 4 h 320"/>
                <a:gd name="T42" fmla="*/ 123 w 274"/>
                <a:gd name="T43" fmla="*/ 20 h 320"/>
                <a:gd name="T44" fmla="*/ 155 w 274"/>
                <a:gd name="T45" fmla="*/ 25 h 320"/>
                <a:gd name="T46" fmla="*/ 176 w 274"/>
                <a:gd name="T47" fmla="*/ 0 h 320"/>
                <a:gd name="T48" fmla="*/ 201 w 274"/>
                <a:gd name="T49" fmla="*/ 22 h 320"/>
                <a:gd name="T50" fmla="*/ 190 w 274"/>
                <a:gd name="T51" fmla="*/ 30 h 320"/>
                <a:gd name="T52" fmla="*/ 177 w 274"/>
                <a:gd name="T53" fmla="*/ 50 h 320"/>
                <a:gd name="T54" fmla="*/ 156 w 274"/>
                <a:gd name="T55" fmla="*/ 55 h 320"/>
                <a:gd name="T56" fmla="*/ 149 w 274"/>
                <a:gd name="T57" fmla="*/ 61 h 320"/>
                <a:gd name="T58" fmla="*/ 168 w 274"/>
                <a:gd name="T59" fmla="*/ 73 h 320"/>
                <a:gd name="T60" fmla="*/ 206 w 274"/>
                <a:gd name="T61" fmla="*/ 55 h 320"/>
                <a:gd name="T62" fmla="*/ 267 w 274"/>
                <a:gd name="T63" fmla="*/ 81 h 320"/>
                <a:gd name="T64" fmla="*/ 273 w 274"/>
                <a:gd name="T65" fmla="*/ 133 h 320"/>
                <a:gd name="T66" fmla="*/ 249 w 274"/>
                <a:gd name="T67" fmla="*/ 133 h 320"/>
                <a:gd name="T68" fmla="*/ 247 w 274"/>
                <a:gd name="T69" fmla="*/ 148 h 320"/>
                <a:gd name="T70" fmla="*/ 260 w 274"/>
                <a:gd name="T71" fmla="*/ 170 h 320"/>
                <a:gd name="T72" fmla="*/ 249 w 274"/>
                <a:gd name="T73" fmla="*/ 183 h 320"/>
                <a:gd name="T74" fmla="*/ 261 w 274"/>
                <a:gd name="T75" fmla="*/ 204 h 320"/>
                <a:gd name="T76" fmla="*/ 241 w 274"/>
                <a:gd name="T77" fmla="*/ 228 h 320"/>
                <a:gd name="T78" fmla="*/ 232 w 274"/>
                <a:gd name="T79" fmla="*/ 215 h 320"/>
                <a:gd name="T80" fmla="*/ 202 w 274"/>
                <a:gd name="T81" fmla="*/ 292 h 320"/>
                <a:gd name="T82" fmla="*/ 197 w 274"/>
                <a:gd name="T83" fmla="*/ 303 h 320"/>
                <a:gd name="T84" fmla="*/ 197 w 274"/>
                <a:gd name="T85" fmla="*/ 303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74" h="320">
                  <a:moveTo>
                    <a:pt x="197" y="303"/>
                  </a:moveTo>
                  <a:lnTo>
                    <a:pt x="156" y="319"/>
                  </a:lnTo>
                  <a:lnTo>
                    <a:pt x="133" y="295"/>
                  </a:lnTo>
                  <a:lnTo>
                    <a:pt x="115" y="316"/>
                  </a:lnTo>
                  <a:lnTo>
                    <a:pt x="90" y="316"/>
                  </a:lnTo>
                  <a:lnTo>
                    <a:pt x="79" y="292"/>
                  </a:lnTo>
                  <a:lnTo>
                    <a:pt x="66" y="260"/>
                  </a:lnTo>
                  <a:lnTo>
                    <a:pt x="42" y="255"/>
                  </a:lnTo>
                  <a:lnTo>
                    <a:pt x="16" y="207"/>
                  </a:lnTo>
                  <a:lnTo>
                    <a:pt x="0" y="183"/>
                  </a:lnTo>
                  <a:lnTo>
                    <a:pt x="10" y="171"/>
                  </a:lnTo>
                  <a:lnTo>
                    <a:pt x="16" y="166"/>
                  </a:lnTo>
                  <a:lnTo>
                    <a:pt x="43" y="128"/>
                  </a:lnTo>
                  <a:lnTo>
                    <a:pt x="42" y="96"/>
                  </a:lnTo>
                  <a:lnTo>
                    <a:pt x="51" y="83"/>
                  </a:lnTo>
                  <a:lnTo>
                    <a:pt x="72" y="79"/>
                  </a:lnTo>
                  <a:lnTo>
                    <a:pt x="79" y="70"/>
                  </a:lnTo>
                  <a:lnTo>
                    <a:pt x="71" y="55"/>
                  </a:lnTo>
                  <a:lnTo>
                    <a:pt x="82" y="41"/>
                  </a:lnTo>
                  <a:lnTo>
                    <a:pt x="82" y="11"/>
                  </a:lnTo>
                  <a:lnTo>
                    <a:pt x="97" y="4"/>
                  </a:lnTo>
                  <a:lnTo>
                    <a:pt x="123" y="20"/>
                  </a:lnTo>
                  <a:lnTo>
                    <a:pt x="155" y="25"/>
                  </a:lnTo>
                  <a:lnTo>
                    <a:pt x="176" y="0"/>
                  </a:lnTo>
                  <a:lnTo>
                    <a:pt x="201" y="22"/>
                  </a:lnTo>
                  <a:lnTo>
                    <a:pt x="190" y="30"/>
                  </a:lnTo>
                  <a:lnTo>
                    <a:pt x="177" y="50"/>
                  </a:lnTo>
                  <a:lnTo>
                    <a:pt x="156" y="55"/>
                  </a:lnTo>
                  <a:lnTo>
                    <a:pt x="149" y="61"/>
                  </a:lnTo>
                  <a:lnTo>
                    <a:pt x="168" y="73"/>
                  </a:lnTo>
                  <a:lnTo>
                    <a:pt x="206" y="55"/>
                  </a:lnTo>
                  <a:lnTo>
                    <a:pt x="267" y="81"/>
                  </a:lnTo>
                  <a:lnTo>
                    <a:pt x="273" y="133"/>
                  </a:lnTo>
                  <a:lnTo>
                    <a:pt x="249" y="133"/>
                  </a:lnTo>
                  <a:lnTo>
                    <a:pt x="247" y="148"/>
                  </a:lnTo>
                  <a:lnTo>
                    <a:pt x="260" y="170"/>
                  </a:lnTo>
                  <a:lnTo>
                    <a:pt x="249" y="183"/>
                  </a:lnTo>
                  <a:lnTo>
                    <a:pt x="261" y="204"/>
                  </a:lnTo>
                  <a:lnTo>
                    <a:pt x="241" y="228"/>
                  </a:lnTo>
                  <a:lnTo>
                    <a:pt x="232" y="215"/>
                  </a:lnTo>
                  <a:lnTo>
                    <a:pt x="202" y="292"/>
                  </a:lnTo>
                  <a:lnTo>
                    <a:pt x="197" y="303"/>
                  </a:lnTo>
                  <a:lnTo>
                    <a:pt x="197" y="30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1" name="安徽">
              <a:hlinkClick r:id="" action="ppaction://macro?name=Slide1.安徽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009977" y="3821126"/>
              <a:ext cx="729058" cy="916789"/>
            </a:xfrm>
            <a:custGeom>
              <a:avLst/>
              <a:gdLst>
                <a:gd name="T0" fmla="*/ 82 w 343"/>
                <a:gd name="T1" fmla="*/ 0 h 408"/>
                <a:gd name="T2" fmla="*/ 142 w 343"/>
                <a:gd name="T3" fmla="*/ 35 h 408"/>
                <a:gd name="T4" fmla="*/ 188 w 343"/>
                <a:gd name="T5" fmla="*/ 55 h 408"/>
                <a:gd name="T6" fmla="*/ 210 w 343"/>
                <a:gd name="T7" fmla="*/ 59 h 408"/>
                <a:gd name="T8" fmla="*/ 221 w 343"/>
                <a:gd name="T9" fmla="*/ 108 h 408"/>
                <a:gd name="T10" fmla="*/ 258 w 343"/>
                <a:gd name="T11" fmla="*/ 129 h 408"/>
                <a:gd name="T12" fmla="*/ 285 w 343"/>
                <a:gd name="T13" fmla="*/ 112 h 408"/>
                <a:gd name="T14" fmla="*/ 295 w 343"/>
                <a:gd name="T15" fmla="*/ 141 h 408"/>
                <a:gd name="T16" fmla="*/ 261 w 343"/>
                <a:gd name="T17" fmla="*/ 159 h 408"/>
                <a:gd name="T18" fmla="*/ 248 w 343"/>
                <a:gd name="T19" fmla="*/ 184 h 408"/>
                <a:gd name="T20" fmla="*/ 285 w 343"/>
                <a:gd name="T21" fmla="*/ 220 h 408"/>
                <a:gd name="T22" fmla="*/ 342 w 343"/>
                <a:gd name="T23" fmla="*/ 247 h 408"/>
                <a:gd name="T24" fmla="*/ 331 w 343"/>
                <a:gd name="T25" fmla="*/ 291 h 408"/>
                <a:gd name="T26" fmla="*/ 332 w 343"/>
                <a:gd name="T27" fmla="*/ 315 h 408"/>
                <a:gd name="T28" fmla="*/ 302 w 343"/>
                <a:gd name="T29" fmla="*/ 332 h 408"/>
                <a:gd name="T30" fmla="*/ 276 w 343"/>
                <a:gd name="T31" fmla="*/ 402 h 408"/>
                <a:gd name="T32" fmla="*/ 256 w 343"/>
                <a:gd name="T33" fmla="*/ 394 h 408"/>
                <a:gd name="T34" fmla="*/ 200 w 343"/>
                <a:gd name="T35" fmla="*/ 376 h 408"/>
                <a:gd name="T36" fmla="*/ 157 w 343"/>
                <a:gd name="T37" fmla="*/ 401 h 408"/>
                <a:gd name="T38" fmla="*/ 169 w 343"/>
                <a:gd name="T39" fmla="*/ 369 h 408"/>
                <a:gd name="T40" fmla="*/ 120 w 343"/>
                <a:gd name="T41" fmla="*/ 386 h 408"/>
                <a:gd name="T42" fmla="*/ 96 w 343"/>
                <a:gd name="T43" fmla="*/ 299 h 408"/>
                <a:gd name="T44" fmla="*/ 75 w 343"/>
                <a:gd name="T45" fmla="*/ 286 h 408"/>
                <a:gd name="T46" fmla="*/ 56 w 343"/>
                <a:gd name="T47" fmla="*/ 242 h 408"/>
                <a:gd name="T48" fmla="*/ 78 w 343"/>
                <a:gd name="T49" fmla="*/ 212 h 408"/>
                <a:gd name="T50" fmla="*/ 68 w 343"/>
                <a:gd name="T51" fmla="*/ 171 h 408"/>
                <a:gd name="T52" fmla="*/ 21 w 343"/>
                <a:gd name="T53" fmla="*/ 168 h 408"/>
                <a:gd name="T54" fmla="*/ 21 w 343"/>
                <a:gd name="T55" fmla="*/ 127 h 408"/>
                <a:gd name="T56" fmla="*/ 39 w 343"/>
                <a:gd name="T57" fmla="*/ 92 h 408"/>
                <a:gd name="T58" fmla="*/ 46 w 343"/>
                <a:gd name="T59" fmla="*/ 51 h 408"/>
                <a:gd name="T60" fmla="*/ 75 w 343"/>
                <a:gd name="T61" fmla="*/ 75 h 408"/>
                <a:gd name="T62" fmla="*/ 104 w 343"/>
                <a:gd name="T63" fmla="*/ 52 h 408"/>
                <a:gd name="T64" fmla="*/ 75 w 343"/>
                <a:gd name="T65" fmla="*/ 20 h 408"/>
                <a:gd name="T66" fmla="*/ 70 w 343"/>
                <a:gd name="T67" fmla="*/ 3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3" h="408">
                  <a:moveTo>
                    <a:pt x="70" y="3"/>
                  </a:moveTo>
                  <a:lnTo>
                    <a:pt x="82" y="0"/>
                  </a:lnTo>
                  <a:lnTo>
                    <a:pt x="123" y="16"/>
                  </a:lnTo>
                  <a:lnTo>
                    <a:pt x="142" y="35"/>
                  </a:lnTo>
                  <a:lnTo>
                    <a:pt x="174" y="44"/>
                  </a:lnTo>
                  <a:lnTo>
                    <a:pt x="188" y="55"/>
                  </a:lnTo>
                  <a:lnTo>
                    <a:pt x="206" y="52"/>
                  </a:lnTo>
                  <a:lnTo>
                    <a:pt x="210" y="59"/>
                  </a:lnTo>
                  <a:lnTo>
                    <a:pt x="204" y="99"/>
                  </a:lnTo>
                  <a:lnTo>
                    <a:pt x="221" y="108"/>
                  </a:lnTo>
                  <a:lnTo>
                    <a:pt x="231" y="123"/>
                  </a:lnTo>
                  <a:lnTo>
                    <a:pt x="258" y="129"/>
                  </a:lnTo>
                  <a:lnTo>
                    <a:pt x="268" y="111"/>
                  </a:lnTo>
                  <a:lnTo>
                    <a:pt x="285" y="112"/>
                  </a:lnTo>
                  <a:lnTo>
                    <a:pt x="297" y="127"/>
                  </a:lnTo>
                  <a:lnTo>
                    <a:pt x="295" y="141"/>
                  </a:lnTo>
                  <a:lnTo>
                    <a:pt x="261" y="145"/>
                  </a:lnTo>
                  <a:lnTo>
                    <a:pt x="261" y="159"/>
                  </a:lnTo>
                  <a:lnTo>
                    <a:pt x="261" y="170"/>
                  </a:lnTo>
                  <a:lnTo>
                    <a:pt x="248" y="184"/>
                  </a:lnTo>
                  <a:lnTo>
                    <a:pt x="258" y="200"/>
                  </a:lnTo>
                  <a:lnTo>
                    <a:pt x="285" y="220"/>
                  </a:lnTo>
                  <a:lnTo>
                    <a:pt x="287" y="242"/>
                  </a:lnTo>
                  <a:lnTo>
                    <a:pt x="342" y="247"/>
                  </a:lnTo>
                  <a:lnTo>
                    <a:pt x="342" y="277"/>
                  </a:lnTo>
                  <a:lnTo>
                    <a:pt x="331" y="291"/>
                  </a:lnTo>
                  <a:lnTo>
                    <a:pt x="339" y="306"/>
                  </a:lnTo>
                  <a:lnTo>
                    <a:pt x="332" y="315"/>
                  </a:lnTo>
                  <a:lnTo>
                    <a:pt x="311" y="319"/>
                  </a:lnTo>
                  <a:lnTo>
                    <a:pt x="302" y="332"/>
                  </a:lnTo>
                  <a:lnTo>
                    <a:pt x="303" y="364"/>
                  </a:lnTo>
                  <a:lnTo>
                    <a:pt x="276" y="402"/>
                  </a:lnTo>
                  <a:lnTo>
                    <a:pt x="270" y="407"/>
                  </a:lnTo>
                  <a:lnTo>
                    <a:pt x="256" y="394"/>
                  </a:lnTo>
                  <a:lnTo>
                    <a:pt x="216" y="394"/>
                  </a:lnTo>
                  <a:lnTo>
                    <a:pt x="200" y="376"/>
                  </a:lnTo>
                  <a:lnTo>
                    <a:pt x="169" y="406"/>
                  </a:lnTo>
                  <a:lnTo>
                    <a:pt x="157" y="401"/>
                  </a:lnTo>
                  <a:lnTo>
                    <a:pt x="171" y="377"/>
                  </a:lnTo>
                  <a:lnTo>
                    <a:pt x="169" y="369"/>
                  </a:lnTo>
                  <a:lnTo>
                    <a:pt x="157" y="366"/>
                  </a:lnTo>
                  <a:lnTo>
                    <a:pt x="120" y="386"/>
                  </a:lnTo>
                  <a:lnTo>
                    <a:pt x="85" y="319"/>
                  </a:lnTo>
                  <a:lnTo>
                    <a:pt x="96" y="299"/>
                  </a:lnTo>
                  <a:lnTo>
                    <a:pt x="93" y="291"/>
                  </a:lnTo>
                  <a:lnTo>
                    <a:pt x="75" y="286"/>
                  </a:lnTo>
                  <a:lnTo>
                    <a:pt x="43" y="267"/>
                  </a:lnTo>
                  <a:lnTo>
                    <a:pt x="56" y="242"/>
                  </a:lnTo>
                  <a:lnTo>
                    <a:pt x="75" y="233"/>
                  </a:lnTo>
                  <a:lnTo>
                    <a:pt x="78" y="212"/>
                  </a:lnTo>
                  <a:lnTo>
                    <a:pt x="72" y="175"/>
                  </a:lnTo>
                  <a:lnTo>
                    <a:pt x="68" y="171"/>
                  </a:lnTo>
                  <a:lnTo>
                    <a:pt x="49" y="190"/>
                  </a:lnTo>
                  <a:lnTo>
                    <a:pt x="21" y="168"/>
                  </a:lnTo>
                  <a:lnTo>
                    <a:pt x="0" y="142"/>
                  </a:lnTo>
                  <a:lnTo>
                    <a:pt x="21" y="127"/>
                  </a:lnTo>
                  <a:lnTo>
                    <a:pt x="27" y="102"/>
                  </a:lnTo>
                  <a:lnTo>
                    <a:pt x="39" y="92"/>
                  </a:lnTo>
                  <a:lnTo>
                    <a:pt x="37" y="57"/>
                  </a:lnTo>
                  <a:lnTo>
                    <a:pt x="46" y="51"/>
                  </a:lnTo>
                  <a:lnTo>
                    <a:pt x="63" y="61"/>
                  </a:lnTo>
                  <a:lnTo>
                    <a:pt x="75" y="75"/>
                  </a:lnTo>
                  <a:lnTo>
                    <a:pt x="96" y="61"/>
                  </a:lnTo>
                  <a:lnTo>
                    <a:pt x="104" y="52"/>
                  </a:lnTo>
                  <a:lnTo>
                    <a:pt x="100" y="35"/>
                  </a:lnTo>
                  <a:lnTo>
                    <a:pt x="75" y="20"/>
                  </a:lnTo>
                  <a:lnTo>
                    <a:pt x="70" y="3"/>
                  </a:lnTo>
                  <a:lnTo>
                    <a:pt x="70" y="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2" name="江苏">
              <a:hlinkClick r:id="" action="ppaction://macro?name=Slide1.江苏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195514" y="3715343"/>
              <a:ext cx="847284" cy="702378"/>
            </a:xfrm>
            <a:custGeom>
              <a:avLst/>
              <a:gdLst>
                <a:gd name="T0" fmla="*/ 375 w 404"/>
                <a:gd name="T1" fmla="*/ 255 h 323"/>
                <a:gd name="T2" fmla="*/ 365 w 404"/>
                <a:gd name="T3" fmla="*/ 282 h 323"/>
                <a:gd name="T4" fmla="*/ 354 w 404"/>
                <a:gd name="T5" fmla="*/ 297 h 323"/>
                <a:gd name="T6" fmla="*/ 333 w 404"/>
                <a:gd name="T7" fmla="*/ 322 h 323"/>
                <a:gd name="T8" fmla="*/ 301 w 404"/>
                <a:gd name="T9" fmla="*/ 317 h 323"/>
                <a:gd name="T10" fmla="*/ 275 w 404"/>
                <a:gd name="T11" fmla="*/ 301 h 323"/>
                <a:gd name="T12" fmla="*/ 260 w 404"/>
                <a:gd name="T13" fmla="*/ 308 h 323"/>
                <a:gd name="T14" fmla="*/ 205 w 404"/>
                <a:gd name="T15" fmla="*/ 303 h 323"/>
                <a:gd name="T16" fmla="*/ 203 w 404"/>
                <a:gd name="T17" fmla="*/ 281 h 323"/>
                <a:gd name="T18" fmla="*/ 176 w 404"/>
                <a:gd name="T19" fmla="*/ 261 h 323"/>
                <a:gd name="T20" fmla="*/ 166 w 404"/>
                <a:gd name="T21" fmla="*/ 245 h 323"/>
                <a:gd name="T22" fmla="*/ 179 w 404"/>
                <a:gd name="T23" fmla="*/ 231 h 323"/>
                <a:gd name="T24" fmla="*/ 179 w 404"/>
                <a:gd name="T25" fmla="*/ 220 h 323"/>
                <a:gd name="T26" fmla="*/ 179 w 404"/>
                <a:gd name="T27" fmla="*/ 206 h 323"/>
                <a:gd name="T28" fmla="*/ 213 w 404"/>
                <a:gd name="T29" fmla="*/ 202 h 323"/>
                <a:gd name="T30" fmla="*/ 215 w 404"/>
                <a:gd name="T31" fmla="*/ 188 h 323"/>
                <a:gd name="T32" fmla="*/ 203 w 404"/>
                <a:gd name="T33" fmla="*/ 173 h 323"/>
                <a:gd name="T34" fmla="*/ 186 w 404"/>
                <a:gd name="T35" fmla="*/ 172 h 323"/>
                <a:gd name="T36" fmla="*/ 176 w 404"/>
                <a:gd name="T37" fmla="*/ 190 h 323"/>
                <a:gd name="T38" fmla="*/ 149 w 404"/>
                <a:gd name="T39" fmla="*/ 184 h 323"/>
                <a:gd name="T40" fmla="*/ 139 w 404"/>
                <a:gd name="T41" fmla="*/ 169 h 323"/>
                <a:gd name="T42" fmla="*/ 122 w 404"/>
                <a:gd name="T43" fmla="*/ 160 h 323"/>
                <a:gd name="T44" fmla="*/ 128 w 404"/>
                <a:gd name="T45" fmla="*/ 120 h 323"/>
                <a:gd name="T46" fmla="*/ 124 w 404"/>
                <a:gd name="T47" fmla="*/ 113 h 323"/>
                <a:gd name="T48" fmla="*/ 106 w 404"/>
                <a:gd name="T49" fmla="*/ 116 h 323"/>
                <a:gd name="T50" fmla="*/ 92 w 404"/>
                <a:gd name="T51" fmla="*/ 105 h 323"/>
                <a:gd name="T52" fmla="*/ 60 w 404"/>
                <a:gd name="T53" fmla="*/ 96 h 323"/>
                <a:gd name="T54" fmla="*/ 41 w 404"/>
                <a:gd name="T55" fmla="*/ 77 h 323"/>
                <a:gd name="T56" fmla="*/ 0 w 404"/>
                <a:gd name="T57" fmla="*/ 61 h 323"/>
                <a:gd name="T58" fmla="*/ 3 w 404"/>
                <a:gd name="T59" fmla="*/ 42 h 323"/>
                <a:gd name="T60" fmla="*/ 20 w 404"/>
                <a:gd name="T61" fmla="*/ 35 h 323"/>
                <a:gd name="T62" fmla="*/ 50 w 404"/>
                <a:gd name="T63" fmla="*/ 61 h 323"/>
                <a:gd name="T64" fmla="*/ 60 w 404"/>
                <a:gd name="T65" fmla="*/ 61 h 323"/>
                <a:gd name="T66" fmla="*/ 87 w 404"/>
                <a:gd name="T67" fmla="*/ 57 h 323"/>
                <a:gd name="T68" fmla="*/ 103 w 404"/>
                <a:gd name="T69" fmla="*/ 45 h 323"/>
                <a:gd name="T70" fmla="*/ 125 w 404"/>
                <a:gd name="T71" fmla="*/ 62 h 323"/>
                <a:gd name="T72" fmla="*/ 134 w 404"/>
                <a:gd name="T73" fmla="*/ 46 h 323"/>
                <a:gd name="T74" fmla="*/ 138 w 404"/>
                <a:gd name="T75" fmla="*/ 36 h 323"/>
                <a:gd name="T76" fmla="*/ 156 w 404"/>
                <a:gd name="T77" fmla="*/ 26 h 323"/>
                <a:gd name="T78" fmla="*/ 161 w 404"/>
                <a:gd name="T79" fmla="*/ 4 h 323"/>
                <a:gd name="T80" fmla="*/ 179 w 404"/>
                <a:gd name="T81" fmla="*/ 0 h 323"/>
                <a:gd name="T82" fmla="*/ 226 w 404"/>
                <a:gd name="T83" fmla="*/ 31 h 323"/>
                <a:gd name="T84" fmla="*/ 258 w 404"/>
                <a:gd name="T85" fmla="*/ 45 h 323"/>
                <a:gd name="T86" fmla="*/ 322 w 404"/>
                <a:gd name="T87" fmla="*/ 150 h 323"/>
                <a:gd name="T88" fmla="*/ 319 w 404"/>
                <a:gd name="T89" fmla="*/ 161 h 323"/>
                <a:gd name="T90" fmla="*/ 362 w 404"/>
                <a:gd name="T91" fmla="*/ 181 h 323"/>
                <a:gd name="T92" fmla="*/ 374 w 404"/>
                <a:gd name="T93" fmla="*/ 198 h 323"/>
                <a:gd name="T94" fmla="*/ 393 w 404"/>
                <a:gd name="T95" fmla="*/ 208 h 323"/>
                <a:gd name="T96" fmla="*/ 403 w 404"/>
                <a:gd name="T97" fmla="*/ 227 h 323"/>
                <a:gd name="T98" fmla="*/ 389 w 404"/>
                <a:gd name="T99" fmla="*/ 232 h 323"/>
                <a:gd name="T100" fmla="*/ 368 w 404"/>
                <a:gd name="T101" fmla="*/ 226 h 323"/>
                <a:gd name="T102" fmla="*/ 338 w 404"/>
                <a:gd name="T103" fmla="*/ 226 h 323"/>
                <a:gd name="T104" fmla="*/ 311 w 404"/>
                <a:gd name="T105" fmla="*/ 216 h 323"/>
                <a:gd name="T106" fmla="*/ 298 w 404"/>
                <a:gd name="T107" fmla="*/ 226 h 323"/>
                <a:gd name="T108" fmla="*/ 325 w 404"/>
                <a:gd name="T109" fmla="*/ 232 h 323"/>
                <a:gd name="T110" fmla="*/ 349 w 404"/>
                <a:gd name="T111" fmla="*/ 243 h 323"/>
                <a:gd name="T112" fmla="*/ 375 w 404"/>
                <a:gd name="T113" fmla="*/ 255 h 323"/>
                <a:gd name="T114" fmla="*/ 375 w 404"/>
                <a:gd name="T115" fmla="*/ 25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04" h="323">
                  <a:moveTo>
                    <a:pt x="375" y="255"/>
                  </a:moveTo>
                  <a:lnTo>
                    <a:pt x="365" y="282"/>
                  </a:lnTo>
                  <a:lnTo>
                    <a:pt x="354" y="297"/>
                  </a:lnTo>
                  <a:lnTo>
                    <a:pt x="333" y="322"/>
                  </a:lnTo>
                  <a:lnTo>
                    <a:pt x="301" y="317"/>
                  </a:lnTo>
                  <a:lnTo>
                    <a:pt x="275" y="301"/>
                  </a:lnTo>
                  <a:lnTo>
                    <a:pt x="260" y="308"/>
                  </a:lnTo>
                  <a:lnTo>
                    <a:pt x="205" y="303"/>
                  </a:lnTo>
                  <a:lnTo>
                    <a:pt x="203" y="281"/>
                  </a:lnTo>
                  <a:lnTo>
                    <a:pt x="176" y="261"/>
                  </a:lnTo>
                  <a:lnTo>
                    <a:pt x="166" y="245"/>
                  </a:lnTo>
                  <a:lnTo>
                    <a:pt x="179" y="231"/>
                  </a:lnTo>
                  <a:lnTo>
                    <a:pt x="179" y="220"/>
                  </a:lnTo>
                  <a:lnTo>
                    <a:pt x="179" y="206"/>
                  </a:lnTo>
                  <a:lnTo>
                    <a:pt x="213" y="202"/>
                  </a:lnTo>
                  <a:lnTo>
                    <a:pt x="215" y="188"/>
                  </a:lnTo>
                  <a:lnTo>
                    <a:pt x="203" y="173"/>
                  </a:lnTo>
                  <a:lnTo>
                    <a:pt x="186" y="172"/>
                  </a:lnTo>
                  <a:lnTo>
                    <a:pt x="176" y="190"/>
                  </a:lnTo>
                  <a:lnTo>
                    <a:pt x="149" y="184"/>
                  </a:lnTo>
                  <a:lnTo>
                    <a:pt x="139" y="169"/>
                  </a:lnTo>
                  <a:lnTo>
                    <a:pt x="122" y="160"/>
                  </a:lnTo>
                  <a:lnTo>
                    <a:pt x="128" y="120"/>
                  </a:lnTo>
                  <a:lnTo>
                    <a:pt x="124" y="113"/>
                  </a:lnTo>
                  <a:lnTo>
                    <a:pt x="106" y="116"/>
                  </a:lnTo>
                  <a:lnTo>
                    <a:pt x="92" y="105"/>
                  </a:lnTo>
                  <a:lnTo>
                    <a:pt x="60" y="96"/>
                  </a:lnTo>
                  <a:lnTo>
                    <a:pt x="41" y="77"/>
                  </a:lnTo>
                  <a:lnTo>
                    <a:pt x="0" y="61"/>
                  </a:lnTo>
                  <a:lnTo>
                    <a:pt x="3" y="42"/>
                  </a:lnTo>
                  <a:lnTo>
                    <a:pt x="20" y="35"/>
                  </a:lnTo>
                  <a:lnTo>
                    <a:pt x="50" y="61"/>
                  </a:lnTo>
                  <a:lnTo>
                    <a:pt x="60" y="61"/>
                  </a:lnTo>
                  <a:lnTo>
                    <a:pt x="87" y="57"/>
                  </a:lnTo>
                  <a:lnTo>
                    <a:pt x="103" y="45"/>
                  </a:lnTo>
                  <a:lnTo>
                    <a:pt x="125" y="62"/>
                  </a:lnTo>
                  <a:lnTo>
                    <a:pt x="134" y="46"/>
                  </a:lnTo>
                  <a:lnTo>
                    <a:pt x="138" y="36"/>
                  </a:lnTo>
                  <a:lnTo>
                    <a:pt x="156" y="26"/>
                  </a:lnTo>
                  <a:lnTo>
                    <a:pt x="161" y="4"/>
                  </a:lnTo>
                  <a:lnTo>
                    <a:pt x="179" y="0"/>
                  </a:lnTo>
                  <a:lnTo>
                    <a:pt x="226" y="31"/>
                  </a:lnTo>
                  <a:lnTo>
                    <a:pt x="258" y="45"/>
                  </a:lnTo>
                  <a:lnTo>
                    <a:pt x="322" y="150"/>
                  </a:lnTo>
                  <a:lnTo>
                    <a:pt x="319" y="161"/>
                  </a:lnTo>
                  <a:lnTo>
                    <a:pt x="362" y="181"/>
                  </a:lnTo>
                  <a:lnTo>
                    <a:pt x="374" y="198"/>
                  </a:lnTo>
                  <a:lnTo>
                    <a:pt x="393" y="208"/>
                  </a:lnTo>
                  <a:lnTo>
                    <a:pt x="403" y="227"/>
                  </a:lnTo>
                  <a:lnTo>
                    <a:pt x="389" y="232"/>
                  </a:lnTo>
                  <a:lnTo>
                    <a:pt x="368" y="226"/>
                  </a:lnTo>
                  <a:lnTo>
                    <a:pt x="338" y="226"/>
                  </a:lnTo>
                  <a:lnTo>
                    <a:pt x="311" y="216"/>
                  </a:lnTo>
                  <a:lnTo>
                    <a:pt x="298" y="226"/>
                  </a:lnTo>
                  <a:lnTo>
                    <a:pt x="325" y="232"/>
                  </a:lnTo>
                  <a:lnTo>
                    <a:pt x="349" y="243"/>
                  </a:lnTo>
                  <a:lnTo>
                    <a:pt x="375" y="255"/>
                  </a:lnTo>
                  <a:lnTo>
                    <a:pt x="375" y="255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3" name="湖北">
              <a:hlinkClick r:id="" action="ppaction://macro?name=Slide1.湖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077563" y="4117119"/>
              <a:ext cx="1178974" cy="780008"/>
            </a:xfrm>
            <a:custGeom>
              <a:avLst/>
              <a:gdLst>
                <a:gd name="T0" fmla="*/ 76 w 551"/>
                <a:gd name="T1" fmla="*/ 318 h 346"/>
                <a:gd name="T2" fmla="*/ 141 w 551"/>
                <a:gd name="T3" fmla="*/ 304 h 346"/>
                <a:gd name="T4" fmla="*/ 144 w 551"/>
                <a:gd name="T5" fmla="*/ 270 h 346"/>
                <a:gd name="T6" fmla="*/ 238 w 551"/>
                <a:gd name="T7" fmla="*/ 267 h 346"/>
                <a:gd name="T8" fmla="*/ 283 w 551"/>
                <a:gd name="T9" fmla="*/ 296 h 346"/>
                <a:gd name="T10" fmla="*/ 322 w 551"/>
                <a:gd name="T11" fmla="*/ 275 h 346"/>
                <a:gd name="T12" fmla="*/ 339 w 551"/>
                <a:gd name="T13" fmla="*/ 296 h 346"/>
                <a:gd name="T14" fmla="*/ 365 w 551"/>
                <a:gd name="T15" fmla="*/ 265 h 346"/>
                <a:gd name="T16" fmla="*/ 375 w 551"/>
                <a:gd name="T17" fmla="*/ 304 h 346"/>
                <a:gd name="T18" fmla="*/ 399 w 551"/>
                <a:gd name="T19" fmla="*/ 318 h 346"/>
                <a:gd name="T20" fmla="*/ 445 w 551"/>
                <a:gd name="T21" fmla="*/ 290 h 346"/>
                <a:gd name="T22" fmla="*/ 522 w 551"/>
                <a:gd name="T23" fmla="*/ 245 h 346"/>
                <a:gd name="T24" fmla="*/ 515 w 551"/>
                <a:gd name="T25" fmla="*/ 168 h 346"/>
                <a:gd name="T26" fmla="*/ 523 w 551"/>
                <a:gd name="T27" fmla="*/ 140 h 346"/>
                <a:gd name="T28" fmla="*/ 473 w 551"/>
                <a:gd name="T29" fmla="*/ 116 h 346"/>
                <a:gd name="T30" fmla="*/ 438 w 551"/>
                <a:gd name="T31" fmla="*/ 116 h 346"/>
                <a:gd name="T32" fmla="*/ 387 w 551"/>
                <a:gd name="T33" fmla="*/ 98 h 346"/>
                <a:gd name="T34" fmla="*/ 358 w 551"/>
                <a:gd name="T35" fmla="*/ 67 h 346"/>
                <a:gd name="T36" fmla="*/ 331 w 551"/>
                <a:gd name="T37" fmla="*/ 65 h 346"/>
                <a:gd name="T38" fmla="*/ 271 w 551"/>
                <a:gd name="T39" fmla="*/ 65 h 346"/>
                <a:gd name="T40" fmla="*/ 159 w 551"/>
                <a:gd name="T41" fmla="*/ 0 h 346"/>
                <a:gd name="T42" fmla="*/ 135 w 551"/>
                <a:gd name="T43" fmla="*/ 8 h 346"/>
                <a:gd name="T44" fmla="*/ 68 w 551"/>
                <a:gd name="T45" fmla="*/ 8 h 346"/>
                <a:gd name="T46" fmla="*/ 76 w 551"/>
                <a:gd name="T47" fmla="*/ 31 h 346"/>
                <a:gd name="T48" fmla="*/ 108 w 551"/>
                <a:gd name="T49" fmla="*/ 41 h 346"/>
                <a:gd name="T50" fmla="*/ 73 w 551"/>
                <a:gd name="T51" fmla="*/ 65 h 346"/>
                <a:gd name="T52" fmla="*/ 73 w 551"/>
                <a:gd name="T53" fmla="*/ 95 h 346"/>
                <a:gd name="T54" fmla="*/ 93 w 551"/>
                <a:gd name="T55" fmla="*/ 125 h 346"/>
                <a:gd name="T56" fmla="*/ 117 w 551"/>
                <a:gd name="T57" fmla="*/ 189 h 346"/>
                <a:gd name="T58" fmla="*/ 100 w 551"/>
                <a:gd name="T59" fmla="*/ 200 h 346"/>
                <a:gd name="T60" fmla="*/ 14 w 551"/>
                <a:gd name="T61" fmla="*/ 233 h 346"/>
                <a:gd name="T62" fmla="*/ 12 w 551"/>
                <a:gd name="T63" fmla="*/ 263 h 346"/>
                <a:gd name="T64" fmla="*/ 28 w 551"/>
                <a:gd name="T65" fmla="*/ 298 h 346"/>
                <a:gd name="T66" fmla="*/ 65 w 551"/>
                <a:gd name="T67" fmla="*/ 345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51" h="346">
                  <a:moveTo>
                    <a:pt x="65" y="345"/>
                  </a:moveTo>
                  <a:lnTo>
                    <a:pt x="76" y="318"/>
                  </a:lnTo>
                  <a:lnTo>
                    <a:pt x="109" y="290"/>
                  </a:lnTo>
                  <a:lnTo>
                    <a:pt x="141" y="304"/>
                  </a:lnTo>
                  <a:lnTo>
                    <a:pt x="162" y="290"/>
                  </a:lnTo>
                  <a:lnTo>
                    <a:pt x="144" y="270"/>
                  </a:lnTo>
                  <a:lnTo>
                    <a:pt x="153" y="261"/>
                  </a:lnTo>
                  <a:lnTo>
                    <a:pt x="238" y="267"/>
                  </a:lnTo>
                  <a:lnTo>
                    <a:pt x="267" y="287"/>
                  </a:lnTo>
                  <a:lnTo>
                    <a:pt x="283" y="296"/>
                  </a:lnTo>
                  <a:lnTo>
                    <a:pt x="305" y="280"/>
                  </a:lnTo>
                  <a:lnTo>
                    <a:pt x="322" y="275"/>
                  </a:lnTo>
                  <a:lnTo>
                    <a:pt x="325" y="296"/>
                  </a:lnTo>
                  <a:lnTo>
                    <a:pt x="339" y="296"/>
                  </a:lnTo>
                  <a:lnTo>
                    <a:pt x="347" y="283"/>
                  </a:lnTo>
                  <a:lnTo>
                    <a:pt x="365" y="265"/>
                  </a:lnTo>
                  <a:lnTo>
                    <a:pt x="375" y="277"/>
                  </a:lnTo>
                  <a:lnTo>
                    <a:pt x="375" y="304"/>
                  </a:lnTo>
                  <a:lnTo>
                    <a:pt x="382" y="315"/>
                  </a:lnTo>
                  <a:lnTo>
                    <a:pt x="399" y="318"/>
                  </a:lnTo>
                  <a:lnTo>
                    <a:pt x="418" y="299"/>
                  </a:lnTo>
                  <a:lnTo>
                    <a:pt x="445" y="290"/>
                  </a:lnTo>
                  <a:lnTo>
                    <a:pt x="498" y="243"/>
                  </a:lnTo>
                  <a:lnTo>
                    <a:pt x="522" y="245"/>
                  </a:lnTo>
                  <a:lnTo>
                    <a:pt x="550" y="235"/>
                  </a:lnTo>
                  <a:lnTo>
                    <a:pt x="515" y="168"/>
                  </a:lnTo>
                  <a:lnTo>
                    <a:pt x="526" y="148"/>
                  </a:lnTo>
                  <a:lnTo>
                    <a:pt x="523" y="140"/>
                  </a:lnTo>
                  <a:lnTo>
                    <a:pt x="505" y="135"/>
                  </a:lnTo>
                  <a:lnTo>
                    <a:pt x="473" y="116"/>
                  </a:lnTo>
                  <a:lnTo>
                    <a:pt x="458" y="107"/>
                  </a:lnTo>
                  <a:lnTo>
                    <a:pt x="438" y="116"/>
                  </a:lnTo>
                  <a:lnTo>
                    <a:pt x="416" y="98"/>
                  </a:lnTo>
                  <a:lnTo>
                    <a:pt x="387" y="98"/>
                  </a:lnTo>
                  <a:lnTo>
                    <a:pt x="365" y="86"/>
                  </a:lnTo>
                  <a:lnTo>
                    <a:pt x="358" y="67"/>
                  </a:lnTo>
                  <a:lnTo>
                    <a:pt x="347" y="55"/>
                  </a:lnTo>
                  <a:lnTo>
                    <a:pt x="331" y="65"/>
                  </a:lnTo>
                  <a:lnTo>
                    <a:pt x="317" y="58"/>
                  </a:lnTo>
                  <a:lnTo>
                    <a:pt x="271" y="65"/>
                  </a:lnTo>
                  <a:lnTo>
                    <a:pt x="220" y="54"/>
                  </a:lnTo>
                  <a:lnTo>
                    <a:pt x="159" y="0"/>
                  </a:lnTo>
                  <a:lnTo>
                    <a:pt x="143" y="14"/>
                  </a:lnTo>
                  <a:lnTo>
                    <a:pt x="135" y="8"/>
                  </a:lnTo>
                  <a:lnTo>
                    <a:pt x="123" y="8"/>
                  </a:lnTo>
                  <a:lnTo>
                    <a:pt x="68" y="8"/>
                  </a:lnTo>
                  <a:lnTo>
                    <a:pt x="59" y="15"/>
                  </a:lnTo>
                  <a:lnTo>
                    <a:pt x="76" y="31"/>
                  </a:lnTo>
                  <a:lnTo>
                    <a:pt x="93" y="35"/>
                  </a:lnTo>
                  <a:lnTo>
                    <a:pt x="108" y="41"/>
                  </a:lnTo>
                  <a:lnTo>
                    <a:pt x="100" y="52"/>
                  </a:lnTo>
                  <a:lnTo>
                    <a:pt x="73" y="65"/>
                  </a:lnTo>
                  <a:lnTo>
                    <a:pt x="68" y="87"/>
                  </a:lnTo>
                  <a:lnTo>
                    <a:pt x="73" y="95"/>
                  </a:lnTo>
                  <a:lnTo>
                    <a:pt x="76" y="122"/>
                  </a:lnTo>
                  <a:lnTo>
                    <a:pt x="93" y="125"/>
                  </a:lnTo>
                  <a:lnTo>
                    <a:pt x="109" y="146"/>
                  </a:lnTo>
                  <a:lnTo>
                    <a:pt x="117" y="189"/>
                  </a:lnTo>
                  <a:lnTo>
                    <a:pt x="111" y="203"/>
                  </a:lnTo>
                  <a:lnTo>
                    <a:pt x="100" y="200"/>
                  </a:lnTo>
                  <a:lnTo>
                    <a:pt x="69" y="225"/>
                  </a:lnTo>
                  <a:lnTo>
                    <a:pt x="14" y="233"/>
                  </a:lnTo>
                  <a:lnTo>
                    <a:pt x="0" y="248"/>
                  </a:lnTo>
                  <a:lnTo>
                    <a:pt x="12" y="263"/>
                  </a:lnTo>
                  <a:lnTo>
                    <a:pt x="13" y="295"/>
                  </a:lnTo>
                  <a:lnTo>
                    <a:pt x="28" y="298"/>
                  </a:lnTo>
                  <a:lnTo>
                    <a:pt x="65" y="345"/>
                  </a:lnTo>
                  <a:lnTo>
                    <a:pt x="65" y="345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4" name="陕西">
              <a:hlinkClick r:id="" action="ppaction://macro?name=Slide1.陕西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719642" y="2973187"/>
              <a:ext cx="745480" cy="1404757"/>
            </a:xfrm>
            <a:custGeom>
              <a:avLst/>
              <a:gdLst>
                <a:gd name="T0" fmla="*/ 294 w 354"/>
                <a:gd name="T1" fmla="*/ 381 h 640"/>
                <a:gd name="T2" fmla="*/ 287 w 354"/>
                <a:gd name="T3" fmla="*/ 214 h 640"/>
                <a:gd name="T4" fmla="*/ 311 w 354"/>
                <a:gd name="T5" fmla="*/ 162 h 640"/>
                <a:gd name="T6" fmla="*/ 309 w 354"/>
                <a:gd name="T7" fmla="*/ 85 h 640"/>
                <a:gd name="T8" fmla="*/ 323 w 354"/>
                <a:gd name="T9" fmla="*/ 34 h 640"/>
                <a:gd name="T10" fmla="*/ 312 w 354"/>
                <a:gd name="T11" fmla="*/ 0 h 640"/>
                <a:gd name="T12" fmla="*/ 259 w 354"/>
                <a:gd name="T13" fmla="*/ 18 h 640"/>
                <a:gd name="T14" fmla="*/ 241 w 354"/>
                <a:gd name="T15" fmla="*/ 65 h 640"/>
                <a:gd name="T16" fmla="*/ 221 w 354"/>
                <a:gd name="T17" fmla="*/ 81 h 640"/>
                <a:gd name="T18" fmla="*/ 153 w 354"/>
                <a:gd name="T19" fmla="*/ 164 h 640"/>
                <a:gd name="T20" fmla="*/ 100 w 354"/>
                <a:gd name="T21" fmla="*/ 162 h 640"/>
                <a:gd name="T22" fmla="*/ 87 w 354"/>
                <a:gd name="T23" fmla="*/ 213 h 640"/>
                <a:gd name="T24" fmla="*/ 153 w 354"/>
                <a:gd name="T25" fmla="*/ 254 h 640"/>
                <a:gd name="T26" fmla="*/ 188 w 354"/>
                <a:gd name="T27" fmla="*/ 293 h 640"/>
                <a:gd name="T28" fmla="*/ 182 w 354"/>
                <a:gd name="T29" fmla="*/ 344 h 640"/>
                <a:gd name="T30" fmla="*/ 132 w 354"/>
                <a:gd name="T31" fmla="*/ 360 h 640"/>
                <a:gd name="T32" fmla="*/ 126 w 354"/>
                <a:gd name="T33" fmla="*/ 374 h 640"/>
                <a:gd name="T34" fmla="*/ 91 w 354"/>
                <a:gd name="T35" fmla="*/ 391 h 640"/>
                <a:gd name="T36" fmla="*/ 48 w 354"/>
                <a:gd name="T37" fmla="*/ 381 h 640"/>
                <a:gd name="T38" fmla="*/ 48 w 354"/>
                <a:gd name="T39" fmla="*/ 399 h 640"/>
                <a:gd name="T40" fmla="*/ 34 w 354"/>
                <a:gd name="T41" fmla="*/ 427 h 640"/>
                <a:gd name="T42" fmla="*/ 39 w 354"/>
                <a:gd name="T43" fmla="*/ 479 h 640"/>
                <a:gd name="T44" fmla="*/ 45 w 354"/>
                <a:gd name="T45" fmla="*/ 504 h 640"/>
                <a:gd name="T46" fmla="*/ 0 w 354"/>
                <a:gd name="T47" fmla="*/ 512 h 640"/>
                <a:gd name="T48" fmla="*/ 5 w 354"/>
                <a:gd name="T49" fmla="*/ 559 h 640"/>
                <a:gd name="T50" fmla="*/ 23 w 354"/>
                <a:gd name="T51" fmla="*/ 579 h 640"/>
                <a:gd name="T52" fmla="*/ 83 w 354"/>
                <a:gd name="T53" fmla="*/ 571 h 640"/>
                <a:gd name="T54" fmla="*/ 95 w 354"/>
                <a:gd name="T55" fmla="*/ 588 h 640"/>
                <a:gd name="T56" fmla="*/ 157 w 354"/>
                <a:gd name="T57" fmla="*/ 615 h 640"/>
                <a:gd name="T58" fmla="*/ 233 w 354"/>
                <a:gd name="T59" fmla="*/ 624 h 640"/>
                <a:gd name="T60" fmla="*/ 270 w 354"/>
                <a:gd name="T61" fmla="*/ 632 h 640"/>
                <a:gd name="T62" fmla="*/ 262 w 354"/>
                <a:gd name="T63" fmla="*/ 597 h 640"/>
                <a:gd name="T64" fmla="*/ 294 w 354"/>
                <a:gd name="T65" fmla="*/ 562 h 640"/>
                <a:gd name="T66" fmla="*/ 287 w 354"/>
                <a:gd name="T67" fmla="*/ 545 h 640"/>
                <a:gd name="T68" fmla="*/ 253 w 354"/>
                <a:gd name="T69" fmla="*/ 525 h 640"/>
                <a:gd name="T70" fmla="*/ 317 w 354"/>
                <a:gd name="T71" fmla="*/ 518 h 640"/>
                <a:gd name="T72" fmla="*/ 337 w 354"/>
                <a:gd name="T73" fmla="*/ 524 h 640"/>
                <a:gd name="T74" fmla="*/ 353 w 354"/>
                <a:gd name="T75" fmla="*/ 488 h 640"/>
                <a:gd name="T76" fmla="*/ 303 w 354"/>
                <a:gd name="T77" fmla="*/ 403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54" h="640">
                  <a:moveTo>
                    <a:pt x="303" y="403"/>
                  </a:moveTo>
                  <a:lnTo>
                    <a:pt x="294" y="381"/>
                  </a:lnTo>
                  <a:lnTo>
                    <a:pt x="311" y="324"/>
                  </a:lnTo>
                  <a:lnTo>
                    <a:pt x="287" y="214"/>
                  </a:lnTo>
                  <a:lnTo>
                    <a:pt x="303" y="187"/>
                  </a:lnTo>
                  <a:lnTo>
                    <a:pt x="311" y="162"/>
                  </a:lnTo>
                  <a:lnTo>
                    <a:pt x="289" y="117"/>
                  </a:lnTo>
                  <a:lnTo>
                    <a:pt x="309" y="85"/>
                  </a:lnTo>
                  <a:lnTo>
                    <a:pt x="312" y="56"/>
                  </a:lnTo>
                  <a:lnTo>
                    <a:pt x="323" y="34"/>
                  </a:lnTo>
                  <a:lnTo>
                    <a:pt x="322" y="7"/>
                  </a:lnTo>
                  <a:lnTo>
                    <a:pt x="312" y="0"/>
                  </a:lnTo>
                  <a:lnTo>
                    <a:pt x="298" y="17"/>
                  </a:lnTo>
                  <a:lnTo>
                    <a:pt x="259" y="18"/>
                  </a:lnTo>
                  <a:lnTo>
                    <a:pt x="239" y="49"/>
                  </a:lnTo>
                  <a:lnTo>
                    <a:pt x="241" y="65"/>
                  </a:lnTo>
                  <a:lnTo>
                    <a:pt x="237" y="76"/>
                  </a:lnTo>
                  <a:lnTo>
                    <a:pt x="221" y="81"/>
                  </a:lnTo>
                  <a:lnTo>
                    <a:pt x="160" y="169"/>
                  </a:lnTo>
                  <a:lnTo>
                    <a:pt x="153" y="164"/>
                  </a:lnTo>
                  <a:lnTo>
                    <a:pt x="135" y="158"/>
                  </a:lnTo>
                  <a:lnTo>
                    <a:pt x="100" y="162"/>
                  </a:lnTo>
                  <a:lnTo>
                    <a:pt x="88" y="177"/>
                  </a:lnTo>
                  <a:lnTo>
                    <a:pt x="87" y="213"/>
                  </a:lnTo>
                  <a:lnTo>
                    <a:pt x="92" y="224"/>
                  </a:lnTo>
                  <a:lnTo>
                    <a:pt x="153" y="254"/>
                  </a:lnTo>
                  <a:lnTo>
                    <a:pt x="184" y="274"/>
                  </a:lnTo>
                  <a:lnTo>
                    <a:pt x="188" y="293"/>
                  </a:lnTo>
                  <a:lnTo>
                    <a:pt x="173" y="316"/>
                  </a:lnTo>
                  <a:lnTo>
                    <a:pt x="182" y="344"/>
                  </a:lnTo>
                  <a:lnTo>
                    <a:pt x="176" y="357"/>
                  </a:lnTo>
                  <a:lnTo>
                    <a:pt x="132" y="360"/>
                  </a:lnTo>
                  <a:lnTo>
                    <a:pt x="123" y="367"/>
                  </a:lnTo>
                  <a:lnTo>
                    <a:pt x="126" y="374"/>
                  </a:lnTo>
                  <a:lnTo>
                    <a:pt x="126" y="386"/>
                  </a:lnTo>
                  <a:lnTo>
                    <a:pt x="91" y="391"/>
                  </a:lnTo>
                  <a:lnTo>
                    <a:pt x="72" y="381"/>
                  </a:lnTo>
                  <a:lnTo>
                    <a:pt x="48" y="381"/>
                  </a:lnTo>
                  <a:lnTo>
                    <a:pt x="45" y="386"/>
                  </a:lnTo>
                  <a:lnTo>
                    <a:pt x="48" y="399"/>
                  </a:lnTo>
                  <a:lnTo>
                    <a:pt x="37" y="413"/>
                  </a:lnTo>
                  <a:lnTo>
                    <a:pt x="34" y="427"/>
                  </a:lnTo>
                  <a:lnTo>
                    <a:pt x="56" y="445"/>
                  </a:lnTo>
                  <a:lnTo>
                    <a:pt x="39" y="479"/>
                  </a:lnTo>
                  <a:lnTo>
                    <a:pt x="46" y="495"/>
                  </a:lnTo>
                  <a:lnTo>
                    <a:pt x="45" y="504"/>
                  </a:lnTo>
                  <a:lnTo>
                    <a:pt x="19" y="504"/>
                  </a:lnTo>
                  <a:lnTo>
                    <a:pt x="0" y="512"/>
                  </a:lnTo>
                  <a:lnTo>
                    <a:pt x="15" y="533"/>
                  </a:lnTo>
                  <a:lnTo>
                    <a:pt x="5" y="559"/>
                  </a:lnTo>
                  <a:lnTo>
                    <a:pt x="21" y="562"/>
                  </a:lnTo>
                  <a:lnTo>
                    <a:pt x="23" y="579"/>
                  </a:lnTo>
                  <a:lnTo>
                    <a:pt x="36" y="580"/>
                  </a:lnTo>
                  <a:lnTo>
                    <a:pt x="83" y="571"/>
                  </a:lnTo>
                  <a:lnTo>
                    <a:pt x="92" y="575"/>
                  </a:lnTo>
                  <a:lnTo>
                    <a:pt x="95" y="588"/>
                  </a:lnTo>
                  <a:lnTo>
                    <a:pt x="115" y="593"/>
                  </a:lnTo>
                  <a:lnTo>
                    <a:pt x="157" y="615"/>
                  </a:lnTo>
                  <a:lnTo>
                    <a:pt x="182" y="605"/>
                  </a:lnTo>
                  <a:lnTo>
                    <a:pt x="233" y="624"/>
                  </a:lnTo>
                  <a:lnTo>
                    <a:pt x="245" y="639"/>
                  </a:lnTo>
                  <a:lnTo>
                    <a:pt x="270" y="632"/>
                  </a:lnTo>
                  <a:lnTo>
                    <a:pt x="267" y="605"/>
                  </a:lnTo>
                  <a:lnTo>
                    <a:pt x="262" y="597"/>
                  </a:lnTo>
                  <a:lnTo>
                    <a:pt x="267" y="575"/>
                  </a:lnTo>
                  <a:lnTo>
                    <a:pt x="294" y="562"/>
                  </a:lnTo>
                  <a:lnTo>
                    <a:pt x="302" y="551"/>
                  </a:lnTo>
                  <a:lnTo>
                    <a:pt x="287" y="545"/>
                  </a:lnTo>
                  <a:lnTo>
                    <a:pt x="270" y="541"/>
                  </a:lnTo>
                  <a:lnTo>
                    <a:pt x="253" y="525"/>
                  </a:lnTo>
                  <a:lnTo>
                    <a:pt x="262" y="518"/>
                  </a:lnTo>
                  <a:lnTo>
                    <a:pt x="317" y="518"/>
                  </a:lnTo>
                  <a:lnTo>
                    <a:pt x="329" y="518"/>
                  </a:lnTo>
                  <a:lnTo>
                    <a:pt x="337" y="524"/>
                  </a:lnTo>
                  <a:lnTo>
                    <a:pt x="353" y="510"/>
                  </a:lnTo>
                  <a:lnTo>
                    <a:pt x="353" y="488"/>
                  </a:lnTo>
                  <a:lnTo>
                    <a:pt x="303" y="413"/>
                  </a:lnTo>
                  <a:lnTo>
                    <a:pt x="303" y="403"/>
                  </a:lnTo>
                  <a:lnTo>
                    <a:pt x="303" y="40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5" name="山西">
              <a:hlinkClick r:id="" action="ppaction://macro?name=Slide1.山西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346536" y="2763073"/>
              <a:ext cx="522163" cy="1112717"/>
            </a:xfrm>
            <a:custGeom>
              <a:avLst/>
              <a:gdLst>
                <a:gd name="T0" fmla="*/ 16 w 247"/>
                <a:gd name="T1" fmla="*/ 506 h 507"/>
                <a:gd name="T2" fmla="*/ 70 w 247"/>
                <a:gd name="T3" fmla="*/ 492 h 507"/>
                <a:gd name="T4" fmla="*/ 136 w 247"/>
                <a:gd name="T5" fmla="*/ 446 h 507"/>
                <a:gd name="T6" fmla="*/ 184 w 247"/>
                <a:gd name="T7" fmla="*/ 436 h 507"/>
                <a:gd name="T8" fmla="*/ 219 w 247"/>
                <a:gd name="T9" fmla="*/ 408 h 507"/>
                <a:gd name="T10" fmla="*/ 224 w 247"/>
                <a:gd name="T11" fmla="*/ 347 h 507"/>
                <a:gd name="T12" fmla="*/ 206 w 247"/>
                <a:gd name="T13" fmla="*/ 326 h 507"/>
                <a:gd name="T14" fmla="*/ 212 w 247"/>
                <a:gd name="T15" fmla="*/ 307 h 507"/>
                <a:gd name="T16" fmla="*/ 224 w 247"/>
                <a:gd name="T17" fmla="*/ 290 h 507"/>
                <a:gd name="T18" fmla="*/ 227 w 247"/>
                <a:gd name="T19" fmla="*/ 265 h 507"/>
                <a:gd name="T20" fmla="*/ 238 w 247"/>
                <a:gd name="T21" fmla="*/ 246 h 507"/>
                <a:gd name="T22" fmla="*/ 219 w 247"/>
                <a:gd name="T23" fmla="*/ 209 h 507"/>
                <a:gd name="T24" fmla="*/ 193 w 247"/>
                <a:gd name="T25" fmla="*/ 179 h 507"/>
                <a:gd name="T26" fmla="*/ 208 w 247"/>
                <a:gd name="T27" fmla="*/ 132 h 507"/>
                <a:gd name="T28" fmla="*/ 240 w 247"/>
                <a:gd name="T29" fmla="*/ 110 h 507"/>
                <a:gd name="T30" fmla="*/ 246 w 247"/>
                <a:gd name="T31" fmla="*/ 80 h 507"/>
                <a:gd name="T32" fmla="*/ 232 w 247"/>
                <a:gd name="T33" fmla="*/ 52 h 507"/>
                <a:gd name="T34" fmla="*/ 232 w 247"/>
                <a:gd name="T35" fmla="*/ 18 h 507"/>
                <a:gd name="T36" fmla="*/ 212 w 247"/>
                <a:gd name="T37" fmla="*/ 0 h 507"/>
                <a:gd name="T38" fmla="*/ 165 w 247"/>
                <a:gd name="T39" fmla="*/ 24 h 507"/>
                <a:gd name="T40" fmla="*/ 157 w 247"/>
                <a:gd name="T41" fmla="*/ 17 h 507"/>
                <a:gd name="T42" fmla="*/ 131 w 247"/>
                <a:gd name="T43" fmla="*/ 34 h 507"/>
                <a:gd name="T44" fmla="*/ 111 w 247"/>
                <a:gd name="T45" fmla="*/ 33 h 507"/>
                <a:gd name="T46" fmla="*/ 70 w 247"/>
                <a:gd name="T47" fmla="*/ 92 h 507"/>
                <a:gd name="T48" fmla="*/ 56 w 247"/>
                <a:gd name="T49" fmla="*/ 92 h 507"/>
                <a:gd name="T50" fmla="*/ 35 w 247"/>
                <a:gd name="T51" fmla="*/ 110 h 507"/>
                <a:gd name="T52" fmla="*/ 36 w 247"/>
                <a:gd name="T53" fmla="*/ 137 h 507"/>
                <a:gd name="T54" fmla="*/ 25 w 247"/>
                <a:gd name="T55" fmla="*/ 159 h 507"/>
                <a:gd name="T56" fmla="*/ 22 w 247"/>
                <a:gd name="T57" fmla="*/ 188 h 507"/>
                <a:gd name="T58" fmla="*/ 2 w 247"/>
                <a:gd name="T59" fmla="*/ 220 h 507"/>
                <a:gd name="T60" fmla="*/ 24 w 247"/>
                <a:gd name="T61" fmla="*/ 265 h 507"/>
                <a:gd name="T62" fmla="*/ 16 w 247"/>
                <a:gd name="T63" fmla="*/ 290 h 507"/>
                <a:gd name="T64" fmla="*/ 0 w 247"/>
                <a:gd name="T65" fmla="*/ 317 h 507"/>
                <a:gd name="T66" fmla="*/ 24 w 247"/>
                <a:gd name="T67" fmla="*/ 427 h 507"/>
                <a:gd name="T68" fmla="*/ 7 w 247"/>
                <a:gd name="T69" fmla="*/ 484 h 507"/>
                <a:gd name="T70" fmla="*/ 16 w 247"/>
                <a:gd name="T71" fmla="*/ 506 h 507"/>
                <a:gd name="T72" fmla="*/ 16 w 247"/>
                <a:gd name="T73" fmla="*/ 506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47" h="507">
                  <a:moveTo>
                    <a:pt x="16" y="506"/>
                  </a:moveTo>
                  <a:lnTo>
                    <a:pt x="70" y="492"/>
                  </a:lnTo>
                  <a:lnTo>
                    <a:pt x="136" y="446"/>
                  </a:lnTo>
                  <a:lnTo>
                    <a:pt x="184" y="436"/>
                  </a:lnTo>
                  <a:lnTo>
                    <a:pt x="219" y="408"/>
                  </a:lnTo>
                  <a:lnTo>
                    <a:pt x="224" y="347"/>
                  </a:lnTo>
                  <a:lnTo>
                    <a:pt x="206" y="326"/>
                  </a:lnTo>
                  <a:lnTo>
                    <a:pt x="212" y="307"/>
                  </a:lnTo>
                  <a:lnTo>
                    <a:pt x="224" y="290"/>
                  </a:lnTo>
                  <a:lnTo>
                    <a:pt x="227" y="265"/>
                  </a:lnTo>
                  <a:lnTo>
                    <a:pt x="238" y="246"/>
                  </a:lnTo>
                  <a:lnTo>
                    <a:pt x="219" y="209"/>
                  </a:lnTo>
                  <a:lnTo>
                    <a:pt x="193" y="179"/>
                  </a:lnTo>
                  <a:lnTo>
                    <a:pt x="208" y="132"/>
                  </a:lnTo>
                  <a:lnTo>
                    <a:pt x="240" y="110"/>
                  </a:lnTo>
                  <a:lnTo>
                    <a:pt x="246" y="80"/>
                  </a:lnTo>
                  <a:lnTo>
                    <a:pt x="232" y="52"/>
                  </a:lnTo>
                  <a:lnTo>
                    <a:pt x="232" y="18"/>
                  </a:lnTo>
                  <a:lnTo>
                    <a:pt x="212" y="0"/>
                  </a:lnTo>
                  <a:lnTo>
                    <a:pt x="165" y="24"/>
                  </a:lnTo>
                  <a:lnTo>
                    <a:pt x="157" y="17"/>
                  </a:lnTo>
                  <a:lnTo>
                    <a:pt x="131" y="34"/>
                  </a:lnTo>
                  <a:lnTo>
                    <a:pt x="111" y="33"/>
                  </a:lnTo>
                  <a:lnTo>
                    <a:pt x="70" y="92"/>
                  </a:lnTo>
                  <a:lnTo>
                    <a:pt x="56" y="92"/>
                  </a:lnTo>
                  <a:lnTo>
                    <a:pt x="35" y="110"/>
                  </a:lnTo>
                  <a:lnTo>
                    <a:pt x="36" y="137"/>
                  </a:lnTo>
                  <a:lnTo>
                    <a:pt x="25" y="159"/>
                  </a:lnTo>
                  <a:lnTo>
                    <a:pt x="22" y="188"/>
                  </a:lnTo>
                  <a:lnTo>
                    <a:pt x="2" y="220"/>
                  </a:lnTo>
                  <a:lnTo>
                    <a:pt x="24" y="265"/>
                  </a:lnTo>
                  <a:lnTo>
                    <a:pt x="16" y="290"/>
                  </a:lnTo>
                  <a:lnTo>
                    <a:pt x="0" y="317"/>
                  </a:lnTo>
                  <a:lnTo>
                    <a:pt x="24" y="427"/>
                  </a:lnTo>
                  <a:lnTo>
                    <a:pt x="7" y="484"/>
                  </a:lnTo>
                  <a:lnTo>
                    <a:pt x="16" y="506"/>
                  </a:lnTo>
                  <a:lnTo>
                    <a:pt x="16" y="506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6" name="山东">
              <a:hlinkClick r:id="" action="ppaction://macro?name=Slide1.山东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997762" y="3160813"/>
              <a:ext cx="988499" cy="702378"/>
            </a:xfrm>
            <a:custGeom>
              <a:avLst/>
              <a:gdLst>
                <a:gd name="T0" fmla="*/ 101 w 461"/>
                <a:gd name="T1" fmla="*/ 306 h 316"/>
                <a:gd name="T2" fmla="*/ 104 w 461"/>
                <a:gd name="T3" fmla="*/ 287 h 316"/>
                <a:gd name="T4" fmla="*/ 121 w 461"/>
                <a:gd name="T5" fmla="*/ 280 h 316"/>
                <a:gd name="T6" fmla="*/ 151 w 461"/>
                <a:gd name="T7" fmla="*/ 306 h 316"/>
                <a:gd name="T8" fmla="*/ 161 w 461"/>
                <a:gd name="T9" fmla="*/ 306 h 316"/>
                <a:gd name="T10" fmla="*/ 188 w 461"/>
                <a:gd name="T11" fmla="*/ 302 h 316"/>
                <a:gd name="T12" fmla="*/ 204 w 461"/>
                <a:gd name="T13" fmla="*/ 290 h 316"/>
                <a:gd name="T14" fmla="*/ 226 w 461"/>
                <a:gd name="T15" fmla="*/ 307 h 316"/>
                <a:gd name="T16" fmla="*/ 235 w 461"/>
                <a:gd name="T17" fmla="*/ 291 h 316"/>
                <a:gd name="T18" fmla="*/ 239 w 461"/>
                <a:gd name="T19" fmla="*/ 281 h 316"/>
                <a:gd name="T20" fmla="*/ 257 w 461"/>
                <a:gd name="T21" fmla="*/ 271 h 316"/>
                <a:gd name="T22" fmla="*/ 262 w 461"/>
                <a:gd name="T23" fmla="*/ 249 h 316"/>
                <a:gd name="T24" fmla="*/ 280 w 461"/>
                <a:gd name="T25" fmla="*/ 245 h 316"/>
                <a:gd name="T26" fmla="*/ 332 w 461"/>
                <a:gd name="T27" fmla="*/ 158 h 316"/>
                <a:gd name="T28" fmla="*/ 322 w 461"/>
                <a:gd name="T29" fmla="*/ 143 h 316"/>
                <a:gd name="T30" fmla="*/ 332 w 461"/>
                <a:gd name="T31" fmla="*/ 134 h 316"/>
                <a:gd name="T32" fmla="*/ 343 w 461"/>
                <a:gd name="T33" fmla="*/ 138 h 316"/>
                <a:gd name="T34" fmla="*/ 359 w 461"/>
                <a:gd name="T35" fmla="*/ 129 h 316"/>
                <a:gd name="T36" fmla="*/ 369 w 461"/>
                <a:gd name="T37" fmla="*/ 109 h 316"/>
                <a:gd name="T38" fmla="*/ 412 w 461"/>
                <a:gd name="T39" fmla="*/ 69 h 316"/>
                <a:gd name="T40" fmla="*/ 445 w 461"/>
                <a:gd name="T41" fmla="*/ 58 h 316"/>
                <a:gd name="T42" fmla="*/ 460 w 461"/>
                <a:gd name="T43" fmla="*/ 44 h 316"/>
                <a:gd name="T44" fmla="*/ 456 w 461"/>
                <a:gd name="T45" fmla="*/ 12 h 316"/>
                <a:gd name="T46" fmla="*/ 434 w 461"/>
                <a:gd name="T47" fmla="*/ 10 h 316"/>
                <a:gd name="T48" fmla="*/ 384 w 461"/>
                <a:gd name="T49" fmla="*/ 16 h 316"/>
                <a:gd name="T50" fmla="*/ 349 w 461"/>
                <a:gd name="T51" fmla="*/ 0 h 316"/>
                <a:gd name="T52" fmla="*/ 328 w 461"/>
                <a:gd name="T53" fmla="*/ 3 h 316"/>
                <a:gd name="T54" fmla="*/ 277 w 461"/>
                <a:gd name="T55" fmla="*/ 69 h 316"/>
                <a:gd name="T56" fmla="*/ 262 w 461"/>
                <a:gd name="T57" fmla="*/ 78 h 316"/>
                <a:gd name="T58" fmla="*/ 229 w 461"/>
                <a:gd name="T59" fmla="*/ 64 h 316"/>
                <a:gd name="T60" fmla="*/ 226 w 461"/>
                <a:gd name="T61" fmla="*/ 47 h 316"/>
                <a:gd name="T62" fmla="*/ 219 w 461"/>
                <a:gd name="T63" fmla="*/ 18 h 316"/>
                <a:gd name="T64" fmla="*/ 201 w 461"/>
                <a:gd name="T65" fmla="*/ 6 h 316"/>
                <a:gd name="T66" fmla="*/ 171 w 461"/>
                <a:gd name="T67" fmla="*/ 13 h 316"/>
                <a:gd name="T68" fmla="*/ 152 w 461"/>
                <a:gd name="T69" fmla="*/ 1 h 316"/>
                <a:gd name="T70" fmla="*/ 125 w 461"/>
                <a:gd name="T71" fmla="*/ 35 h 316"/>
                <a:gd name="T72" fmla="*/ 95 w 461"/>
                <a:gd name="T73" fmla="*/ 44 h 316"/>
                <a:gd name="T74" fmla="*/ 55 w 461"/>
                <a:gd name="T75" fmla="*/ 81 h 316"/>
                <a:gd name="T76" fmla="*/ 10 w 461"/>
                <a:gd name="T77" fmla="*/ 161 h 316"/>
                <a:gd name="T78" fmla="*/ 22 w 461"/>
                <a:gd name="T79" fmla="*/ 184 h 316"/>
                <a:gd name="T80" fmla="*/ 19 w 461"/>
                <a:gd name="T81" fmla="*/ 193 h 316"/>
                <a:gd name="T82" fmla="*/ 19 w 461"/>
                <a:gd name="T83" fmla="*/ 204 h 316"/>
                <a:gd name="T84" fmla="*/ 26 w 461"/>
                <a:gd name="T85" fmla="*/ 213 h 316"/>
                <a:gd name="T86" fmla="*/ 40 w 461"/>
                <a:gd name="T87" fmla="*/ 202 h 316"/>
                <a:gd name="T88" fmla="*/ 64 w 461"/>
                <a:gd name="T89" fmla="*/ 196 h 316"/>
                <a:gd name="T90" fmla="*/ 0 w 461"/>
                <a:gd name="T91" fmla="*/ 269 h 316"/>
                <a:gd name="T92" fmla="*/ 0 w 461"/>
                <a:gd name="T93" fmla="*/ 285 h 316"/>
                <a:gd name="T94" fmla="*/ 13 w 461"/>
                <a:gd name="T95" fmla="*/ 290 h 316"/>
                <a:gd name="T96" fmla="*/ 42 w 461"/>
                <a:gd name="T97" fmla="*/ 315 h 316"/>
                <a:gd name="T98" fmla="*/ 89 w 461"/>
                <a:gd name="T99" fmla="*/ 309 h 316"/>
                <a:gd name="T100" fmla="*/ 101 w 461"/>
                <a:gd name="T101" fmla="*/ 306 h 316"/>
                <a:gd name="T102" fmla="*/ 101 w 461"/>
                <a:gd name="T103" fmla="*/ 30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61" h="316">
                  <a:moveTo>
                    <a:pt x="101" y="306"/>
                  </a:moveTo>
                  <a:lnTo>
                    <a:pt x="104" y="287"/>
                  </a:lnTo>
                  <a:lnTo>
                    <a:pt x="121" y="280"/>
                  </a:lnTo>
                  <a:lnTo>
                    <a:pt x="151" y="306"/>
                  </a:lnTo>
                  <a:lnTo>
                    <a:pt x="161" y="306"/>
                  </a:lnTo>
                  <a:lnTo>
                    <a:pt x="188" y="302"/>
                  </a:lnTo>
                  <a:lnTo>
                    <a:pt x="204" y="290"/>
                  </a:lnTo>
                  <a:lnTo>
                    <a:pt x="226" y="307"/>
                  </a:lnTo>
                  <a:lnTo>
                    <a:pt x="235" y="291"/>
                  </a:lnTo>
                  <a:lnTo>
                    <a:pt x="239" y="281"/>
                  </a:lnTo>
                  <a:lnTo>
                    <a:pt x="257" y="271"/>
                  </a:lnTo>
                  <a:lnTo>
                    <a:pt x="262" y="249"/>
                  </a:lnTo>
                  <a:lnTo>
                    <a:pt x="280" y="245"/>
                  </a:lnTo>
                  <a:lnTo>
                    <a:pt x="332" y="158"/>
                  </a:lnTo>
                  <a:lnTo>
                    <a:pt x="322" y="143"/>
                  </a:lnTo>
                  <a:lnTo>
                    <a:pt x="332" y="134"/>
                  </a:lnTo>
                  <a:lnTo>
                    <a:pt x="343" y="138"/>
                  </a:lnTo>
                  <a:lnTo>
                    <a:pt x="359" y="129"/>
                  </a:lnTo>
                  <a:lnTo>
                    <a:pt x="369" y="109"/>
                  </a:lnTo>
                  <a:lnTo>
                    <a:pt x="412" y="69"/>
                  </a:lnTo>
                  <a:lnTo>
                    <a:pt x="445" y="58"/>
                  </a:lnTo>
                  <a:lnTo>
                    <a:pt x="460" y="44"/>
                  </a:lnTo>
                  <a:lnTo>
                    <a:pt x="456" y="12"/>
                  </a:lnTo>
                  <a:lnTo>
                    <a:pt x="434" y="10"/>
                  </a:lnTo>
                  <a:lnTo>
                    <a:pt x="384" y="16"/>
                  </a:lnTo>
                  <a:lnTo>
                    <a:pt x="349" y="0"/>
                  </a:lnTo>
                  <a:lnTo>
                    <a:pt x="328" y="3"/>
                  </a:lnTo>
                  <a:lnTo>
                    <a:pt x="277" y="69"/>
                  </a:lnTo>
                  <a:lnTo>
                    <a:pt x="262" y="78"/>
                  </a:lnTo>
                  <a:lnTo>
                    <a:pt x="229" y="64"/>
                  </a:lnTo>
                  <a:lnTo>
                    <a:pt x="226" y="47"/>
                  </a:lnTo>
                  <a:lnTo>
                    <a:pt x="219" y="18"/>
                  </a:lnTo>
                  <a:lnTo>
                    <a:pt x="201" y="6"/>
                  </a:lnTo>
                  <a:lnTo>
                    <a:pt x="171" y="13"/>
                  </a:lnTo>
                  <a:lnTo>
                    <a:pt x="152" y="1"/>
                  </a:lnTo>
                  <a:lnTo>
                    <a:pt x="125" y="35"/>
                  </a:lnTo>
                  <a:lnTo>
                    <a:pt x="95" y="44"/>
                  </a:lnTo>
                  <a:lnTo>
                    <a:pt x="55" y="81"/>
                  </a:lnTo>
                  <a:lnTo>
                    <a:pt x="10" y="161"/>
                  </a:lnTo>
                  <a:lnTo>
                    <a:pt x="22" y="184"/>
                  </a:lnTo>
                  <a:lnTo>
                    <a:pt x="19" y="193"/>
                  </a:lnTo>
                  <a:lnTo>
                    <a:pt x="19" y="204"/>
                  </a:lnTo>
                  <a:lnTo>
                    <a:pt x="26" y="213"/>
                  </a:lnTo>
                  <a:lnTo>
                    <a:pt x="40" y="202"/>
                  </a:lnTo>
                  <a:lnTo>
                    <a:pt x="64" y="196"/>
                  </a:lnTo>
                  <a:lnTo>
                    <a:pt x="0" y="269"/>
                  </a:lnTo>
                  <a:lnTo>
                    <a:pt x="0" y="285"/>
                  </a:lnTo>
                  <a:lnTo>
                    <a:pt x="13" y="290"/>
                  </a:lnTo>
                  <a:lnTo>
                    <a:pt x="42" y="315"/>
                  </a:lnTo>
                  <a:lnTo>
                    <a:pt x="89" y="309"/>
                  </a:lnTo>
                  <a:lnTo>
                    <a:pt x="101" y="306"/>
                  </a:lnTo>
                  <a:lnTo>
                    <a:pt x="101" y="306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7" name="天津">
              <a:hlinkClick r:id="" action="ppaction://macro?name=Slide1.天津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201280" y="2797237"/>
              <a:ext cx="137930" cy="292043"/>
            </a:xfrm>
            <a:custGeom>
              <a:avLst/>
              <a:gdLst>
                <a:gd name="T0" fmla="*/ 60 w 74"/>
                <a:gd name="T1" fmla="*/ 124 h 134"/>
                <a:gd name="T2" fmla="*/ 39 w 74"/>
                <a:gd name="T3" fmla="*/ 133 h 134"/>
                <a:gd name="T4" fmla="*/ 3 w 74"/>
                <a:gd name="T5" fmla="*/ 123 h 134"/>
                <a:gd name="T6" fmla="*/ 1 w 74"/>
                <a:gd name="T7" fmla="*/ 114 h 134"/>
                <a:gd name="T8" fmla="*/ 0 w 74"/>
                <a:gd name="T9" fmla="*/ 55 h 134"/>
                <a:gd name="T10" fmla="*/ 23 w 74"/>
                <a:gd name="T11" fmla="*/ 44 h 134"/>
                <a:gd name="T12" fmla="*/ 19 w 74"/>
                <a:gd name="T13" fmla="*/ 33 h 134"/>
                <a:gd name="T14" fmla="*/ 25 w 74"/>
                <a:gd name="T15" fmla="*/ 11 h 134"/>
                <a:gd name="T16" fmla="*/ 27 w 74"/>
                <a:gd name="T17" fmla="*/ 0 h 134"/>
                <a:gd name="T18" fmla="*/ 40 w 74"/>
                <a:gd name="T19" fmla="*/ 6 h 134"/>
                <a:gd name="T20" fmla="*/ 46 w 74"/>
                <a:gd name="T21" fmla="*/ 26 h 134"/>
                <a:gd name="T22" fmla="*/ 43 w 74"/>
                <a:gd name="T23" fmla="*/ 39 h 134"/>
                <a:gd name="T24" fmla="*/ 70 w 74"/>
                <a:gd name="T25" fmla="*/ 57 h 134"/>
                <a:gd name="T26" fmla="*/ 73 w 74"/>
                <a:gd name="T27" fmla="*/ 71 h 134"/>
                <a:gd name="T28" fmla="*/ 58 w 74"/>
                <a:gd name="T29" fmla="*/ 83 h 134"/>
                <a:gd name="T30" fmla="*/ 53 w 74"/>
                <a:gd name="T31" fmla="*/ 107 h 134"/>
                <a:gd name="T32" fmla="*/ 60 w 74"/>
                <a:gd name="T33" fmla="*/ 124 h 134"/>
                <a:gd name="T34" fmla="*/ 60 w 74"/>
                <a:gd name="T35" fmla="*/ 12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4" h="134">
                  <a:moveTo>
                    <a:pt x="60" y="124"/>
                  </a:moveTo>
                  <a:lnTo>
                    <a:pt x="39" y="133"/>
                  </a:lnTo>
                  <a:lnTo>
                    <a:pt x="3" y="123"/>
                  </a:lnTo>
                  <a:lnTo>
                    <a:pt x="1" y="114"/>
                  </a:lnTo>
                  <a:lnTo>
                    <a:pt x="0" y="55"/>
                  </a:lnTo>
                  <a:lnTo>
                    <a:pt x="23" y="44"/>
                  </a:lnTo>
                  <a:lnTo>
                    <a:pt x="19" y="33"/>
                  </a:lnTo>
                  <a:lnTo>
                    <a:pt x="25" y="11"/>
                  </a:lnTo>
                  <a:lnTo>
                    <a:pt x="27" y="0"/>
                  </a:lnTo>
                  <a:lnTo>
                    <a:pt x="40" y="6"/>
                  </a:lnTo>
                  <a:lnTo>
                    <a:pt x="46" y="26"/>
                  </a:lnTo>
                  <a:lnTo>
                    <a:pt x="43" y="39"/>
                  </a:lnTo>
                  <a:lnTo>
                    <a:pt x="70" y="57"/>
                  </a:lnTo>
                  <a:lnTo>
                    <a:pt x="73" y="71"/>
                  </a:lnTo>
                  <a:lnTo>
                    <a:pt x="58" y="83"/>
                  </a:lnTo>
                  <a:lnTo>
                    <a:pt x="53" y="107"/>
                  </a:lnTo>
                  <a:lnTo>
                    <a:pt x="60" y="124"/>
                  </a:lnTo>
                  <a:lnTo>
                    <a:pt x="60" y="124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8" name="北京">
              <a:hlinkClick r:id="" action="ppaction://macro?name=Slide1.北京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997881" y="2675078"/>
              <a:ext cx="262724" cy="269860"/>
            </a:xfrm>
            <a:custGeom>
              <a:avLst/>
              <a:gdLst>
                <a:gd name="T0" fmla="*/ 11 w 14"/>
                <a:gd name="T1" fmla="*/ 12 h 14"/>
                <a:gd name="T2" fmla="*/ 12 w 14"/>
                <a:gd name="T3" fmla="*/ 10 h 14"/>
                <a:gd name="T4" fmla="*/ 13 w 14"/>
                <a:gd name="T5" fmla="*/ 10 h 14"/>
                <a:gd name="T6" fmla="*/ 14 w 14"/>
                <a:gd name="T7" fmla="*/ 7 h 14"/>
                <a:gd name="T8" fmla="*/ 14 w 14"/>
                <a:gd name="T9" fmla="*/ 6 h 14"/>
                <a:gd name="T10" fmla="*/ 13 w 14"/>
                <a:gd name="T11" fmla="*/ 3 h 14"/>
                <a:gd name="T12" fmla="*/ 12 w 14"/>
                <a:gd name="T13" fmla="*/ 3 h 14"/>
                <a:gd name="T14" fmla="*/ 7 w 14"/>
                <a:gd name="T15" fmla="*/ 0 h 14"/>
                <a:gd name="T16" fmla="*/ 4 w 14"/>
                <a:gd name="T17" fmla="*/ 3 h 14"/>
                <a:gd name="T18" fmla="*/ 3 w 14"/>
                <a:gd name="T19" fmla="*/ 6 h 14"/>
                <a:gd name="T20" fmla="*/ 0 w 14"/>
                <a:gd name="T21" fmla="*/ 9 h 14"/>
                <a:gd name="T22" fmla="*/ 0 w 14"/>
                <a:gd name="T23" fmla="*/ 12 h 14"/>
                <a:gd name="T24" fmla="*/ 1 w 14"/>
                <a:gd name="T25" fmla="*/ 14 h 14"/>
                <a:gd name="T26" fmla="*/ 4 w 14"/>
                <a:gd name="T27" fmla="*/ 13 h 14"/>
                <a:gd name="T28" fmla="*/ 7 w 14"/>
                <a:gd name="T29" fmla="*/ 14 h 14"/>
                <a:gd name="T30" fmla="*/ 8 w 14"/>
                <a:gd name="T31" fmla="*/ 13 h 14"/>
                <a:gd name="T32" fmla="*/ 11 w 14"/>
                <a:gd name="T33" fmla="*/ 12 h 14"/>
                <a:gd name="T34" fmla="*/ 11 w 14"/>
                <a:gd name="T35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" h="14">
                  <a:moveTo>
                    <a:pt x="11" y="12"/>
                  </a:moveTo>
                  <a:lnTo>
                    <a:pt x="12" y="10"/>
                  </a:lnTo>
                  <a:lnTo>
                    <a:pt x="13" y="10"/>
                  </a:lnTo>
                  <a:lnTo>
                    <a:pt x="14" y="7"/>
                  </a:lnTo>
                  <a:lnTo>
                    <a:pt x="14" y="6"/>
                  </a:lnTo>
                  <a:lnTo>
                    <a:pt x="13" y="3"/>
                  </a:lnTo>
                  <a:lnTo>
                    <a:pt x="12" y="3"/>
                  </a:lnTo>
                  <a:lnTo>
                    <a:pt x="7" y="0"/>
                  </a:lnTo>
                  <a:lnTo>
                    <a:pt x="4" y="3"/>
                  </a:lnTo>
                  <a:lnTo>
                    <a:pt x="3" y="6"/>
                  </a:lnTo>
                  <a:lnTo>
                    <a:pt x="0" y="9"/>
                  </a:lnTo>
                  <a:lnTo>
                    <a:pt x="0" y="12"/>
                  </a:lnTo>
                  <a:lnTo>
                    <a:pt x="1" y="14"/>
                  </a:lnTo>
                  <a:lnTo>
                    <a:pt x="4" y="13"/>
                  </a:lnTo>
                  <a:lnTo>
                    <a:pt x="7" y="14"/>
                  </a:lnTo>
                  <a:lnTo>
                    <a:pt x="8" y="13"/>
                  </a:lnTo>
                  <a:lnTo>
                    <a:pt x="11" y="12"/>
                  </a:lnTo>
                  <a:lnTo>
                    <a:pt x="11" y="12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宁夏">
              <a:hlinkClick r:id="" action="ppaction://macro?name=Slide1.宁夏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544078" y="3010024"/>
              <a:ext cx="400653" cy="743042"/>
            </a:xfrm>
            <a:custGeom>
              <a:avLst/>
              <a:gdLst>
                <a:gd name="T0" fmla="*/ 180 w 194"/>
                <a:gd name="T1" fmla="*/ 187 h 335"/>
                <a:gd name="T2" fmla="*/ 181 w 194"/>
                <a:gd name="T3" fmla="*/ 151 h 335"/>
                <a:gd name="T4" fmla="*/ 193 w 194"/>
                <a:gd name="T5" fmla="*/ 136 h 335"/>
                <a:gd name="T6" fmla="*/ 188 w 194"/>
                <a:gd name="T7" fmla="*/ 119 h 335"/>
                <a:gd name="T8" fmla="*/ 129 w 194"/>
                <a:gd name="T9" fmla="*/ 96 h 335"/>
                <a:gd name="T10" fmla="*/ 132 w 194"/>
                <a:gd name="T11" fmla="*/ 72 h 335"/>
                <a:gd name="T12" fmla="*/ 151 w 194"/>
                <a:gd name="T13" fmla="*/ 47 h 335"/>
                <a:gd name="T14" fmla="*/ 139 w 194"/>
                <a:gd name="T15" fmla="*/ 6 h 335"/>
                <a:gd name="T16" fmla="*/ 135 w 194"/>
                <a:gd name="T17" fmla="*/ 0 h 335"/>
                <a:gd name="T18" fmla="*/ 95 w 194"/>
                <a:gd name="T19" fmla="*/ 27 h 335"/>
                <a:gd name="T20" fmla="*/ 77 w 194"/>
                <a:gd name="T21" fmla="*/ 85 h 335"/>
                <a:gd name="T22" fmla="*/ 70 w 194"/>
                <a:gd name="T23" fmla="*/ 127 h 335"/>
                <a:gd name="T24" fmla="*/ 39 w 194"/>
                <a:gd name="T25" fmla="*/ 151 h 335"/>
                <a:gd name="T26" fmla="*/ 21 w 194"/>
                <a:gd name="T27" fmla="*/ 159 h 335"/>
                <a:gd name="T28" fmla="*/ 0 w 194"/>
                <a:gd name="T29" fmla="*/ 165 h 335"/>
                <a:gd name="T30" fmla="*/ 49 w 194"/>
                <a:gd name="T31" fmla="*/ 226 h 335"/>
                <a:gd name="T32" fmla="*/ 60 w 194"/>
                <a:gd name="T33" fmla="*/ 272 h 335"/>
                <a:gd name="T34" fmla="*/ 54 w 194"/>
                <a:gd name="T35" fmla="*/ 294 h 335"/>
                <a:gd name="T36" fmla="*/ 89 w 194"/>
                <a:gd name="T37" fmla="*/ 312 h 335"/>
                <a:gd name="T38" fmla="*/ 89 w 194"/>
                <a:gd name="T39" fmla="*/ 327 h 335"/>
                <a:gd name="T40" fmla="*/ 120 w 194"/>
                <a:gd name="T41" fmla="*/ 334 h 335"/>
                <a:gd name="T42" fmla="*/ 130 w 194"/>
                <a:gd name="T43" fmla="*/ 334 h 335"/>
                <a:gd name="T44" fmla="*/ 130 w 194"/>
                <a:gd name="T45" fmla="*/ 308 h 335"/>
                <a:gd name="T46" fmla="*/ 155 w 194"/>
                <a:gd name="T47" fmla="*/ 305 h 335"/>
                <a:gd name="T48" fmla="*/ 160 w 194"/>
                <a:gd name="T49" fmla="*/ 274 h 335"/>
                <a:gd name="T50" fmla="*/ 143 w 194"/>
                <a:gd name="T51" fmla="*/ 261 h 335"/>
                <a:gd name="T52" fmla="*/ 130 w 194"/>
                <a:gd name="T53" fmla="*/ 248 h 335"/>
                <a:gd name="T54" fmla="*/ 136 w 194"/>
                <a:gd name="T55" fmla="*/ 188 h 335"/>
                <a:gd name="T56" fmla="*/ 149 w 194"/>
                <a:gd name="T57" fmla="*/ 182 h 335"/>
                <a:gd name="T58" fmla="*/ 171 w 194"/>
                <a:gd name="T59" fmla="*/ 191 h 335"/>
                <a:gd name="T60" fmla="*/ 180 w 194"/>
                <a:gd name="T61" fmla="*/ 187 h 335"/>
                <a:gd name="T62" fmla="*/ 180 w 194"/>
                <a:gd name="T63" fmla="*/ 187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4" h="335">
                  <a:moveTo>
                    <a:pt x="180" y="187"/>
                  </a:moveTo>
                  <a:lnTo>
                    <a:pt x="181" y="151"/>
                  </a:lnTo>
                  <a:lnTo>
                    <a:pt x="193" y="136"/>
                  </a:lnTo>
                  <a:lnTo>
                    <a:pt x="188" y="119"/>
                  </a:lnTo>
                  <a:lnTo>
                    <a:pt x="129" y="96"/>
                  </a:lnTo>
                  <a:lnTo>
                    <a:pt x="132" y="72"/>
                  </a:lnTo>
                  <a:lnTo>
                    <a:pt x="151" y="47"/>
                  </a:lnTo>
                  <a:lnTo>
                    <a:pt x="139" y="6"/>
                  </a:lnTo>
                  <a:lnTo>
                    <a:pt x="135" y="0"/>
                  </a:lnTo>
                  <a:lnTo>
                    <a:pt x="95" y="27"/>
                  </a:lnTo>
                  <a:lnTo>
                    <a:pt x="77" y="85"/>
                  </a:lnTo>
                  <a:lnTo>
                    <a:pt x="70" y="127"/>
                  </a:lnTo>
                  <a:lnTo>
                    <a:pt x="39" y="151"/>
                  </a:lnTo>
                  <a:lnTo>
                    <a:pt x="21" y="159"/>
                  </a:lnTo>
                  <a:lnTo>
                    <a:pt x="0" y="165"/>
                  </a:lnTo>
                  <a:lnTo>
                    <a:pt x="49" y="226"/>
                  </a:lnTo>
                  <a:lnTo>
                    <a:pt x="60" y="272"/>
                  </a:lnTo>
                  <a:lnTo>
                    <a:pt x="54" y="294"/>
                  </a:lnTo>
                  <a:lnTo>
                    <a:pt x="89" y="312"/>
                  </a:lnTo>
                  <a:lnTo>
                    <a:pt x="89" y="327"/>
                  </a:lnTo>
                  <a:lnTo>
                    <a:pt x="120" y="334"/>
                  </a:lnTo>
                  <a:lnTo>
                    <a:pt x="130" y="334"/>
                  </a:lnTo>
                  <a:lnTo>
                    <a:pt x="130" y="308"/>
                  </a:lnTo>
                  <a:lnTo>
                    <a:pt x="155" y="305"/>
                  </a:lnTo>
                  <a:lnTo>
                    <a:pt x="160" y="274"/>
                  </a:lnTo>
                  <a:lnTo>
                    <a:pt x="143" y="261"/>
                  </a:lnTo>
                  <a:lnTo>
                    <a:pt x="130" y="248"/>
                  </a:lnTo>
                  <a:lnTo>
                    <a:pt x="136" y="188"/>
                  </a:lnTo>
                  <a:lnTo>
                    <a:pt x="149" y="182"/>
                  </a:lnTo>
                  <a:lnTo>
                    <a:pt x="171" y="191"/>
                  </a:lnTo>
                  <a:lnTo>
                    <a:pt x="180" y="187"/>
                  </a:lnTo>
                  <a:lnTo>
                    <a:pt x="180" y="18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西藏">
              <a:hlinkClick r:id="" action="ppaction://macro?name=Slide1.西藏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775563" y="3271807"/>
              <a:ext cx="2929370" cy="1659831"/>
            </a:xfrm>
            <a:custGeom>
              <a:avLst/>
              <a:gdLst>
                <a:gd name="T0" fmla="*/ 847 w 1394"/>
                <a:gd name="T1" fmla="*/ 719 h 754"/>
                <a:gd name="T2" fmla="*/ 870 w 1394"/>
                <a:gd name="T3" fmla="*/ 743 h 754"/>
                <a:gd name="T4" fmla="*/ 941 w 1394"/>
                <a:gd name="T5" fmla="*/ 719 h 754"/>
                <a:gd name="T6" fmla="*/ 984 w 1394"/>
                <a:gd name="T7" fmla="*/ 687 h 754"/>
                <a:gd name="T8" fmla="*/ 1037 w 1394"/>
                <a:gd name="T9" fmla="*/ 667 h 754"/>
                <a:gd name="T10" fmla="*/ 1092 w 1394"/>
                <a:gd name="T11" fmla="*/ 649 h 754"/>
                <a:gd name="T12" fmla="*/ 1183 w 1394"/>
                <a:gd name="T13" fmla="*/ 632 h 754"/>
                <a:gd name="T14" fmla="*/ 1185 w 1394"/>
                <a:gd name="T15" fmla="*/ 667 h 754"/>
                <a:gd name="T16" fmla="*/ 1213 w 1394"/>
                <a:gd name="T17" fmla="*/ 672 h 754"/>
                <a:gd name="T18" fmla="*/ 1197 w 1394"/>
                <a:gd name="T19" fmla="*/ 714 h 754"/>
                <a:gd name="T20" fmla="*/ 1213 w 1394"/>
                <a:gd name="T21" fmla="*/ 719 h 754"/>
                <a:gd name="T22" fmla="*/ 1290 w 1394"/>
                <a:gd name="T23" fmla="*/ 714 h 754"/>
                <a:gd name="T24" fmla="*/ 1337 w 1394"/>
                <a:gd name="T25" fmla="*/ 729 h 754"/>
                <a:gd name="T26" fmla="*/ 1358 w 1394"/>
                <a:gd name="T27" fmla="*/ 738 h 754"/>
                <a:gd name="T28" fmla="*/ 1361 w 1394"/>
                <a:gd name="T29" fmla="*/ 687 h 754"/>
                <a:gd name="T30" fmla="*/ 1393 w 1394"/>
                <a:gd name="T31" fmla="*/ 654 h 754"/>
                <a:gd name="T32" fmla="*/ 1368 w 1394"/>
                <a:gd name="T33" fmla="*/ 493 h 754"/>
                <a:gd name="T34" fmla="*/ 1340 w 1394"/>
                <a:gd name="T35" fmla="*/ 404 h 754"/>
                <a:gd name="T36" fmla="*/ 1274 w 1394"/>
                <a:gd name="T37" fmla="*/ 373 h 754"/>
                <a:gd name="T38" fmla="*/ 1231 w 1394"/>
                <a:gd name="T39" fmla="*/ 454 h 754"/>
                <a:gd name="T40" fmla="*/ 1153 w 1394"/>
                <a:gd name="T41" fmla="*/ 411 h 754"/>
                <a:gd name="T42" fmla="*/ 1004 w 1394"/>
                <a:gd name="T43" fmla="*/ 358 h 754"/>
                <a:gd name="T44" fmla="*/ 943 w 1394"/>
                <a:gd name="T45" fmla="*/ 348 h 754"/>
                <a:gd name="T46" fmla="*/ 825 w 1394"/>
                <a:gd name="T47" fmla="*/ 299 h 754"/>
                <a:gd name="T48" fmla="*/ 767 w 1394"/>
                <a:gd name="T49" fmla="*/ 162 h 754"/>
                <a:gd name="T50" fmla="*/ 791 w 1394"/>
                <a:gd name="T51" fmla="*/ 118 h 754"/>
                <a:gd name="T52" fmla="*/ 788 w 1394"/>
                <a:gd name="T53" fmla="*/ 58 h 754"/>
                <a:gd name="T54" fmla="*/ 797 w 1394"/>
                <a:gd name="T55" fmla="*/ 29 h 754"/>
                <a:gd name="T56" fmla="*/ 695 w 1394"/>
                <a:gd name="T57" fmla="*/ 0 h 754"/>
                <a:gd name="T58" fmla="*/ 619 w 1394"/>
                <a:gd name="T59" fmla="*/ 8 h 754"/>
                <a:gd name="T60" fmla="*/ 524 w 1394"/>
                <a:gd name="T61" fmla="*/ 40 h 754"/>
                <a:gd name="T62" fmla="*/ 431 w 1394"/>
                <a:gd name="T63" fmla="*/ 51 h 754"/>
                <a:gd name="T64" fmla="*/ 370 w 1394"/>
                <a:gd name="T65" fmla="*/ 18 h 754"/>
                <a:gd name="T66" fmla="*/ 268 w 1394"/>
                <a:gd name="T67" fmla="*/ 36 h 754"/>
                <a:gd name="T68" fmla="*/ 227 w 1394"/>
                <a:gd name="T69" fmla="*/ 13 h 754"/>
                <a:gd name="T70" fmla="*/ 151 w 1394"/>
                <a:gd name="T71" fmla="*/ 24 h 754"/>
                <a:gd name="T72" fmla="*/ 113 w 1394"/>
                <a:gd name="T73" fmla="*/ 72 h 754"/>
                <a:gd name="T74" fmla="*/ 92 w 1394"/>
                <a:gd name="T75" fmla="*/ 97 h 754"/>
                <a:gd name="T76" fmla="*/ 66 w 1394"/>
                <a:gd name="T77" fmla="*/ 110 h 754"/>
                <a:gd name="T78" fmla="*/ 54 w 1394"/>
                <a:gd name="T79" fmla="*/ 130 h 754"/>
                <a:gd name="T80" fmla="*/ 75 w 1394"/>
                <a:gd name="T81" fmla="*/ 173 h 754"/>
                <a:gd name="T82" fmla="*/ 69 w 1394"/>
                <a:gd name="T83" fmla="*/ 217 h 754"/>
                <a:gd name="T84" fmla="*/ 19 w 1394"/>
                <a:gd name="T85" fmla="*/ 204 h 754"/>
                <a:gd name="T86" fmla="*/ 0 w 1394"/>
                <a:gd name="T87" fmla="*/ 219 h 754"/>
                <a:gd name="T88" fmla="*/ 13 w 1394"/>
                <a:gd name="T89" fmla="*/ 260 h 754"/>
                <a:gd name="T90" fmla="*/ 7 w 1394"/>
                <a:gd name="T91" fmla="*/ 298 h 754"/>
                <a:gd name="T92" fmla="*/ 30 w 1394"/>
                <a:gd name="T93" fmla="*/ 312 h 754"/>
                <a:gd name="T94" fmla="*/ 92 w 1394"/>
                <a:gd name="T95" fmla="*/ 371 h 754"/>
                <a:gd name="T96" fmla="*/ 130 w 1394"/>
                <a:gd name="T97" fmla="*/ 424 h 754"/>
                <a:gd name="T98" fmla="*/ 153 w 1394"/>
                <a:gd name="T99" fmla="*/ 443 h 754"/>
                <a:gd name="T100" fmla="*/ 195 w 1394"/>
                <a:gd name="T101" fmla="*/ 439 h 754"/>
                <a:gd name="T102" fmla="*/ 295 w 1394"/>
                <a:gd name="T103" fmla="*/ 549 h 754"/>
                <a:gd name="T104" fmla="*/ 325 w 1394"/>
                <a:gd name="T105" fmla="*/ 537 h 754"/>
                <a:gd name="T106" fmla="*/ 334 w 1394"/>
                <a:gd name="T107" fmla="*/ 579 h 754"/>
                <a:gd name="T108" fmla="*/ 395 w 1394"/>
                <a:gd name="T109" fmla="*/ 604 h 754"/>
                <a:gd name="T110" fmla="*/ 445 w 1394"/>
                <a:gd name="T111" fmla="*/ 658 h 754"/>
                <a:gd name="T112" fmla="*/ 454 w 1394"/>
                <a:gd name="T113" fmla="*/ 679 h 754"/>
                <a:gd name="T114" fmla="*/ 511 w 1394"/>
                <a:gd name="T115" fmla="*/ 677 h 754"/>
                <a:gd name="T116" fmla="*/ 607 w 1394"/>
                <a:gd name="T117" fmla="*/ 698 h 754"/>
                <a:gd name="T118" fmla="*/ 652 w 1394"/>
                <a:gd name="T119" fmla="*/ 710 h 754"/>
                <a:gd name="T120" fmla="*/ 654 w 1394"/>
                <a:gd name="T121" fmla="*/ 753 h 754"/>
                <a:gd name="T122" fmla="*/ 736 w 1394"/>
                <a:gd name="T123" fmla="*/ 689 h 754"/>
                <a:gd name="T124" fmla="*/ 803 w 1394"/>
                <a:gd name="T125" fmla="*/ 714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94" h="754">
                  <a:moveTo>
                    <a:pt x="803" y="714"/>
                  </a:moveTo>
                  <a:lnTo>
                    <a:pt x="847" y="719"/>
                  </a:lnTo>
                  <a:lnTo>
                    <a:pt x="862" y="740"/>
                  </a:lnTo>
                  <a:lnTo>
                    <a:pt x="870" y="743"/>
                  </a:lnTo>
                  <a:lnTo>
                    <a:pt x="936" y="732"/>
                  </a:lnTo>
                  <a:lnTo>
                    <a:pt x="941" y="719"/>
                  </a:lnTo>
                  <a:lnTo>
                    <a:pt x="952" y="713"/>
                  </a:lnTo>
                  <a:lnTo>
                    <a:pt x="984" y="687"/>
                  </a:lnTo>
                  <a:lnTo>
                    <a:pt x="1012" y="684"/>
                  </a:lnTo>
                  <a:lnTo>
                    <a:pt x="1037" y="667"/>
                  </a:lnTo>
                  <a:lnTo>
                    <a:pt x="1087" y="640"/>
                  </a:lnTo>
                  <a:lnTo>
                    <a:pt x="1092" y="649"/>
                  </a:lnTo>
                  <a:lnTo>
                    <a:pt x="1130" y="660"/>
                  </a:lnTo>
                  <a:lnTo>
                    <a:pt x="1183" y="632"/>
                  </a:lnTo>
                  <a:lnTo>
                    <a:pt x="1201" y="644"/>
                  </a:lnTo>
                  <a:lnTo>
                    <a:pt x="1185" y="667"/>
                  </a:lnTo>
                  <a:lnTo>
                    <a:pt x="1191" y="672"/>
                  </a:lnTo>
                  <a:lnTo>
                    <a:pt x="1213" y="672"/>
                  </a:lnTo>
                  <a:lnTo>
                    <a:pt x="1215" y="681"/>
                  </a:lnTo>
                  <a:lnTo>
                    <a:pt x="1197" y="714"/>
                  </a:lnTo>
                  <a:lnTo>
                    <a:pt x="1202" y="719"/>
                  </a:lnTo>
                  <a:lnTo>
                    <a:pt x="1213" y="719"/>
                  </a:lnTo>
                  <a:lnTo>
                    <a:pt x="1267" y="734"/>
                  </a:lnTo>
                  <a:lnTo>
                    <a:pt x="1290" y="714"/>
                  </a:lnTo>
                  <a:lnTo>
                    <a:pt x="1326" y="742"/>
                  </a:lnTo>
                  <a:lnTo>
                    <a:pt x="1337" y="729"/>
                  </a:lnTo>
                  <a:lnTo>
                    <a:pt x="1346" y="738"/>
                  </a:lnTo>
                  <a:lnTo>
                    <a:pt x="1358" y="738"/>
                  </a:lnTo>
                  <a:lnTo>
                    <a:pt x="1363" y="729"/>
                  </a:lnTo>
                  <a:lnTo>
                    <a:pt x="1361" y="687"/>
                  </a:lnTo>
                  <a:lnTo>
                    <a:pt x="1369" y="681"/>
                  </a:lnTo>
                  <a:lnTo>
                    <a:pt x="1393" y="654"/>
                  </a:lnTo>
                  <a:lnTo>
                    <a:pt x="1388" y="547"/>
                  </a:lnTo>
                  <a:lnTo>
                    <a:pt x="1368" y="493"/>
                  </a:lnTo>
                  <a:lnTo>
                    <a:pt x="1383" y="482"/>
                  </a:lnTo>
                  <a:lnTo>
                    <a:pt x="1340" y="404"/>
                  </a:lnTo>
                  <a:lnTo>
                    <a:pt x="1289" y="363"/>
                  </a:lnTo>
                  <a:lnTo>
                    <a:pt x="1274" y="373"/>
                  </a:lnTo>
                  <a:lnTo>
                    <a:pt x="1276" y="396"/>
                  </a:lnTo>
                  <a:lnTo>
                    <a:pt x="1231" y="454"/>
                  </a:lnTo>
                  <a:lnTo>
                    <a:pt x="1158" y="439"/>
                  </a:lnTo>
                  <a:lnTo>
                    <a:pt x="1153" y="411"/>
                  </a:lnTo>
                  <a:lnTo>
                    <a:pt x="1106" y="374"/>
                  </a:lnTo>
                  <a:lnTo>
                    <a:pt x="1004" y="358"/>
                  </a:lnTo>
                  <a:lnTo>
                    <a:pt x="961" y="351"/>
                  </a:lnTo>
                  <a:lnTo>
                    <a:pt x="943" y="348"/>
                  </a:lnTo>
                  <a:lnTo>
                    <a:pt x="905" y="318"/>
                  </a:lnTo>
                  <a:lnTo>
                    <a:pt x="825" y="299"/>
                  </a:lnTo>
                  <a:lnTo>
                    <a:pt x="769" y="192"/>
                  </a:lnTo>
                  <a:lnTo>
                    <a:pt x="767" y="162"/>
                  </a:lnTo>
                  <a:lnTo>
                    <a:pt x="791" y="151"/>
                  </a:lnTo>
                  <a:lnTo>
                    <a:pt x="791" y="118"/>
                  </a:lnTo>
                  <a:lnTo>
                    <a:pt x="807" y="77"/>
                  </a:lnTo>
                  <a:lnTo>
                    <a:pt x="788" y="58"/>
                  </a:lnTo>
                  <a:lnTo>
                    <a:pt x="812" y="38"/>
                  </a:lnTo>
                  <a:lnTo>
                    <a:pt x="797" y="29"/>
                  </a:lnTo>
                  <a:lnTo>
                    <a:pt x="761" y="29"/>
                  </a:lnTo>
                  <a:lnTo>
                    <a:pt x="695" y="0"/>
                  </a:lnTo>
                  <a:lnTo>
                    <a:pt x="652" y="0"/>
                  </a:lnTo>
                  <a:lnTo>
                    <a:pt x="619" y="8"/>
                  </a:lnTo>
                  <a:lnTo>
                    <a:pt x="582" y="8"/>
                  </a:lnTo>
                  <a:lnTo>
                    <a:pt x="524" y="40"/>
                  </a:lnTo>
                  <a:lnTo>
                    <a:pt x="477" y="35"/>
                  </a:lnTo>
                  <a:lnTo>
                    <a:pt x="431" y="51"/>
                  </a:lnTo>
                  <a:lnTo>
                    <a:pt x="394" y="38"/>
                  </a:lnTo>
                  <a:lnTo>
                    <a:pt x="370" y="18"/>
                  </a:lnTo>
                  <a:lnTo>
                    <a:pt x="308" y="8"/>
                  </a:lnTo>
                  <a:lnTo>
                    <a:pt x="268" y="36"/>
                  </a:lnTo>
                  <a:lnTo>
                    <a:pt x="246" y="28"/>
                  </a:lnTo>
                  <a:lnTo>
                    <a:pt x="227" y="13"/>
                  </a:lnTo>
                  <a:lnTo>
                    <a:pt x="182" y="2"/>
                  </a:lnTo>
                  <a:lnTo>
                    <a:pt x="151" y="24"/>
                  </a:lnTo>
                  <a:lnTo>
                    <a:pt x="139" y="58"/>
                  </a:lnTo>
                  <a:lnTo>
                    <a:pt x="113" y="72"/>
                  </a:lnTo>
                  <a:lnTo>
                    <a:pt x="108" y="92"/>
                  </a:lnTo>
                  <a:lnTo>
                    <a:pt x="92" y="97"/>
                  </a:lnTo>
                  <a:lnTo>
                    <a:pt x="74" y="96"/>
                  </a:lnTo>
                  <a:lnTo>
                    <a:pt x="66" y="110"/>
                  </a:lnTo>
                  <a:lnTo>
                    <a:pt x="63" y="130"/>
                  </a:lnTo>
                  <a:lnTo>
                    <a:pt x="54" y="130"/>
                  </a:lnTo>
                  <a:lnTo>
                    <a:pt x="53" y="151"/>
                  </a:lnTo>
                  <a:lnTo>
                    <a:pt x="75" y="173"/>
                  </a:lnTo>
                  <a:lnTo>
                    <a:pt x="77" y="205"/>
                  </a:lnTo>
                  <a:lnTo>
                    <a:pt x="69" y="217"/>
                  </a:lnTo>
                  <a:lnTo>
                    <a:pt x="37" y="221"/>
                  </a:lnTo>
                  <a:lnTo>
                    <a:pt x="19" y="204"/>
                  </a:lnTo>
                  <a:lnTo>
                    <a:pt x="3" y="205"/>
                  </a:lnTo>
                  <a:lnTo>
                    <a:pt x="0" y="219"/>
                  </a:lnTo>
                  <a:lnTo>
                    <a:pt x="10" y="243"/>
                  </a:lnTo>
                  <a:lnTo>
                    <a:pt x="13" y="260"/>
                  </a:lnTo>
                  <a:lnTo>
                    <a:pt x="13" y="282"/>
                  </a:lnTo>
                  <a:lnTo>
                    <a:pt x="7" y="298"/>
                  </a:lnTo>
                  <a:lnTo>
                    <a:pt x="10" y="309"/>
                  </a:lnTo>
                  <a:lnTo>
                    <a:pt x="30" y="312"/>
                  </a:lnTo>
                  <a:lnTo>
                    <a:pt x="43" y="332"/>
                  </a:lnTo>
                  <a:lnTo>
                    <a:pt x="92" y="371"/>
                  </a:lnTo>
                  <a:lnTo>
                    <a:pt x="92" y="383"/>
                  </a:lnTo>
                  <a:lnTo>
                    <a:pt x="130" y="424"/>
                  </a:lnTo>
                  <a:lnTo>
                    <a:pt x="141" y="439"/>
                  </a:lnTo>
                  <a:lnTo>
                    <a:pt x="153" y="443"/>
                  </a:lnTo>
                  <a:lnTo>
                    <a:pt x="175" y="420"/>
                  </a:lnTo>
                  <a:lnTo>
                    <a:pt x="195" y="439"/>
                  </a:lnTo>
                  <a:lnTo>
                    <a:pt x="280" y="511"/>
                  </a:lnTo>
                  <a:lnTo>
                    <a:pt x="295" y="549"/>
                  </a:lnTo>
                  <a:lnTo>
                    <a:pt x="314" y="549"/>
                  </a:lnTo>
                  <a:lnTo>
                    <a:pt x="325" y="537"/>
                  </a:lnTo>
                  <a:lnTo>
                    <a:pt x="334" y="547"/>
                  </a:lnTo>
                  <a:lnTo>
                    <a:pt x="334" y="579"/>
                  </a:lnTo>
                  <a:lnTo>
                    <a:pt x="384" y="608"/>
                  </a:lnTo>
                  <a:lnTo>
                    <a:pt x="395" y="604"/>
                  </a:lnTo>
                  <a:lnTo>
                    <a:pt x="402" y="632"/>
                  </a:lnTo>
                  <a:lnTo>
                    <a:pt x="445" y="658"/>
                  </a:lnTo>
                  <a:lnTo>
                    <a:pt x="446" y="674"/>
                  </a:lnTo>
                  <a:lnTo>
                    <a:pt x="454" y="679"/>
                  </a:lnTo>
                  <a:lnTo>
                    <a:pt x="491" y="677"/>
                  </a:lnTo>
                  <a:lnTo>
                    <a:pt x="511" y="677"/>
                  </a:lnTo>
                  <a:lnTo>
                    <a:pt x="541" y="699"/>
                  </a:lnTo>
                  <a:lnTo>
                    <a:pt x="607" y="698"/>
                  </a:lnTo>
                  <a:lnTo>
                    <a:pt x="643" y="695"/>
                  </a:lnTo>
                  <a:lnTo>
                    <a:pt x="652" y="710"/>
                  </a:lnTo>
                  <a:lnTo>
                    <a:pt x="644" y="742"/>
                  </a:lnTo>
                  <a:lnTo>
                    <a:pt x="654" y="753"/>
                  </a:lnTo>
                  <a:lnTo>
                    <a:pt x="690" y="722"/>
                  </a:lnTo>
                  <a:lnTo>
                    <a:pt x="736" y="689"/>
                  </a:lnTo>
                  <a:lnTo>
                    <a:pt x="769" y="694"/>
                  </a:lnTo>
                  <a:lnTo>
                    <a:pt x="803" y="714"/>
                  </a:lnTo>
                  <a:lnTo>
                    <a:pt x="803" y="714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云南">
              <a:hlinkClick r:id="" action="ppaction://macro?name=Slide1.云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3371318" y="4814266"/>
              <a:ext cx="1369449" cy="1504569"/>
            </a:xfrm>
            <a:custGeom>
              <a:avLst/>
              <a:gdLst>
                <a:gd name="T0" fmla="*/ 569 w 652"/>
                <a:gd name="T1" fmla="*/ 105 h 674"/>
                <a:gd name="T2" fmla="*/ 525 w 652"/>
                <a:gd name="T3" fmla="*/ 116 h 674"/>
                <a:gd name="T4" fmla="*/ 504 w 652"/>
                <a:gd name="T5" fmla="*/ 83 h 674"/>
                <a:gd name="T6" fmla="*/ 496 w 652"/>
                <a:gd name="T7" fmla="*/ 59 h 674"/>
                <a:gd name="T8" fmla="*/ 462 w 652"/>
                <a:gd name="T9" fmla="*/ 60 h 674"/>
                <a:gd name="T10" fmla="*/ 445 w 652"/>
                <a:gd name="T11" fmla="*/ 88 h 674"/>
                <a:gd name="T12" fmla="*/ 445 w 652"/>
                <a:gd name="T13" fmla="*/ 118 h 674"/>
                <a:gd name="T14" fmla="*/ 407 w 652"/>
                <a:gd name="T15" fmla="*/ 235 h 674"/>
                <a:gd name="T16" fmla="*/ 374 w 652"/>
                <a:gd name="T17" fmla="*/ 241 h 674"/>
                <a:gd name="T18" fmla="*/ 313 w 652"/>
                <a:gd name="T19" fmla="*/ 258 h 674"/>
                <a:gd name="T20" fmla="*/ 223 w 652"/>
                <a:gd name="T21" fmla="*/ 116 h 674"/>
                <a:gd name="T22" fmla="*/ 192 w 652"/>
                <a:gd name="T23" fmla="*/ 94 h 674"/>
                <a:gd name="T24" fmla="*/ 185 w 652"/>
                <a:gd name="T25" fmla="*/ 60 h 674"/>
                <a:gd name="T26" fmla="*/ 140 w 652"/>
                <a:gd name="T27" fmla="*/ 83 h 674"/>
                <a:gd name="T28" fmla="*/ 123 w 652"/>
                <a:gd name="T29" fmla="*/ 0 h 674"/>
                <a:gd name="T30" fmla="*/ 91 w 652"/>
                <a:gd name="T31" fmla="*/ 33 h 674"/>
                <a:gd name="T32" fmla="*/ 88 w 652"/>
                <a:gd name="T33" fmla="*/ 84 h 674"/>
                <a:gd name="T34" fmla="*/ 67 w 652"/>
                <a:gd name="T35" fmla="*/ 75 h 674"/>
                <a:gd name="T36" fmla="*/ 67 w 652"/>
                <a:gd name="T37" fmla="*/ 135 h 674"/>
                <a:gd name="T38" fmla="*/ 91 w 652"/>
                <a:gd name="T39" fmla="*/ 144 h 674"/>
                <a:gd name="T40" fmla="*/ 89 w 652"/>
                <a:gd name="T41" fmla="*/ 275 h 674"/>
                <a:gd name="T42" fmla="*/ 16 w 652"/>
                <a:gd name="T43" fmla="*/ 361 h 674"/>
                <a:gd name="T44" fmla="*/ 0 w 652"/>
                <a:gd name="T45" fmla="*/ 385 h 674"/>
                <a:gd name="T46" fmla="*/ 3 w 652"/>
                <a:gd name="T47" fmla="*/ 438 h 674"/>
                <a:gd name="T48" fmla="*/ 43 w 652"/>
                <a:gd name="T49" fmla="*/ 431 h 674"/>
                <a:gd name="T50" fmla="*/ 88 w 652"/>
                <a:gd name="T51" fmla="*/ 448 h 674"/>
                <a:gd name="T52" fmla="*/ 99 w 652"/>
                <a:gd name="T53" fmla="*/ 494 h 674"/>
                <a:gd name="T54" fmla="*/ 135 w 652"/>
                <a:gd name="T55" fmla="*/ 506 h 674"/>
                <a:gd name="T56" fmla="*/ 134 w 652"/>
                <a:gd name="T57" fmla="*/ 533 h 674"/>
                <a:gd name="T58" fmla="*/ 120 w 652"/>
                <a:gd name="T59" fmla="*/ 581 h 674"/>
                <a:gd name="T60" fmla="*/ 147 w 652"/>
                <a:gd name="T61" fmla="*/ 592 h 674"/>
                <a:gd name="T62" fmla="*/ 174 w 652"/>
                <a:gd name="T63" fmla="*/ 615 h 674"/>
                <a:gd name="T64" fmla="*/ 224 w 652"/>
                <a:gd name="T65" fmla="*/ 646 h 674"/>
                <a:gd name="T66" fmla="*/ 273 w 652"/>
                <a:gd name="T67" fmla="*/ 631 h 674"/>
                <a:gd name="T68" fmla="*/ 277 w 652"/>
                <a:gd name="T69" fmla="*/ 662 h 674"/>
                <a:gd name="T70" fmla="*/ 307 w 652"/>
                <a:gd name="T71" fmla="*/ 669 h 674"/>
                <a:gd name="T72" fmla="*/ 322 w 652"/>
                <a:gd name="T73" fmla="*/ 667 h 674"/>
                <a:gd name="T74" fmla="*/ 309 w 652"/>
                <a:gd name="T75" fmla="*/ 582 h 674"/>
                <a:gd name="T76" fmla="*/ 349 w 652"/>
                <a:gd name="T77" fmla="*/ 566 h 674"/>
                <a:gd name="T78" fmla="*/ 374 w 652"/>
                <a:gd name="T79" fmla="*/ 547 h 674"/>
                <a:gd name="T80" fmla="*/ 436 w 652"/>
                <a:gd name="T81" fmla="*/ 544 h 674"/>
                <a:gd name="T82" fmla="*/ 464 w 652"/>
                <a:gd name="T83" fmla="*/ 542 h 674"/>
                <a:gd name="T84" fmla="*/ 488 w 652"/>
                <a:gd name="T85" fmla="*/ 559 h 674"/>
                <a:gd name="T86" fmla="*/ 509 w 652"/>
                <a:gd name="T87" fmla="*/ 536 h 674"/>
                <a:gd name="T88" fmla="*/ 536 w 652"/>
                <a:gd name="T89" fmla="*/ 537 h 674"/>
                <a:gd name="T90" fmla="*/ 573 w 652"/>
                <a:gd name="T91" fmla="*/ 495 h 674"/>
                <a:gd name="T92" fmla="*/ 610 w 652"/>
                <a:gd name="T93" fmla="*/ 504 h 674"/>
                <a:gd name="T94" fmla="*/ 638 w 652"/>
                <a:gd name="T95" fmla="*/ 476 h 674"/>
                <a:gd name="T96" fmla="*/ 651 w 652"/>
                <a:gd name="T97" fmla="*/ 447 h 674"/>
                <a:gd name="T98" fmla="*/ 579 w 652"/>
                <a:gd name="T99" fmla="*/ 422 h 674"/>
                <a:gd name="T100" fmla="*/ 550 w 652"/>
                <a:gd name="T101" fmla="*/ 404 h 674"/>
                <a:gd name="T102" fmla="*/ 521 w 652"/>
                <a:gd name="T103" fmla="*/ 383 h 674"/>
                <a:gd name="T104" fmla="*/ 530 w 652"/>
                <a:gd name="T105" fmla="*/ 328 h 674"/>
                <a:gd name="T106" fmla="*/ 525 w 652"/>
                <a:gd name="T107" fmla="*/ 226 h 674"/>
                <a:gd name="T108" fmla="*/ 472 w 652"/>
                <a:gd name="T109" fmla="*/ 228 h 674"/>
                <a:gd name="T110" fmla="*/ 462 w 652"/>
                <a:gd name="T111" fmla="*/ 193 h 674"/>
                <a:gd name="T112" fmla="*/ 473 w 652"/>
                <a:gd name="T113" fmla="*/ 156 h 674"/>
                <a:gd name="T114" fmla="*/ 504 w 652"/>
                <a:gd name="T115" fmla="*/ 154 h 674"/>
                <a:gd name="T116" fmla="*/ 564 w 652"/>
                <a:gd name="T117" fmla="*/ 154 h 674"/>
                <a:gd name="T118" fmla="*/ 574 w 652"/>
                <a:gd name="T119" fmla="*/ 124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52" h="674">
                  <a:moveTo>
                    <a:pt x="574" y="124"/>
                  </a:moveTo>
                  <a:lnTo>
                    <a:pt x="569" y="105"/>
                  </a:lnTo>
                  <a:lnTo>
                    <a:pt x="552" y="99"/>
                  </a:lnTo>
                  <a:lnTo>
                    <a:pt x="525" y="116"/>
                  </a:lnTo>
                  <a:lnTo>
                    <a:pt x="506" y="107"/>
                  </a:lnTo>
                  <a:lnTo>
                    <a:pt x="504" y="83"/>
                  </a:lnTo>
                  <a:lnTo>
                    <a:pt x="496" y="72"/>
                  </a:lnTo>
                  <a:lnTo>
                    <a:pt x="496" y="59"/>
                  </a:lnTo>
                  <a:lnTo>
                    <a:pt x="469" y="54"/>
                  </a:lnTo>
                  <a:lnTo>
                    <a:pt x="462" y="60"/>
                  </a:lnTo>
                  <a:lnTo>
                    <a:pt x="467" y="79"/>
                  </a:lnTo>
                  <a:lnTo>
                    <a:pt x="445" y="88"/>
                  </a:lnTo>
                  <a:lnTo>
                    <a:pt x="440" y="102"/>
                  </a:lnTo>
                  <a:lnTo>
                    <a:pt x="445" y="118"/>
                  </a:lnTo>
                  <a:lnTo>
                    <a:pt x="400" y="171"/>
                  </a:lnTo>
                  <a:lnTo>
                    <a:pt x="407" y="235"/>
                  </a:lnTo>
                  <a:lnTo>
                    <a:pt x="385" y="253"/>
                  </a:lnTo>
                  <a:lnTo>
                    <a:pt x="374" y="241"/>
                  </a:lnTo>
                  <a:lnTo>
                    <a:pt x="329" y="267"/>
                  </a:lnTo>
                  <a:lnTo>
                    <a:pt x="313" y="258"/>
                  </a:lnTo>
                  <a:lnTo>
                    <a:pt x="248" y="134"/>
                  </a:lnTo>
                  <a:lnTo>
                    <a:pt x="223" y="116"/>
                  </a:lnTo>
                  <a:lnTo>
                    <a:pt x="202" y="110"/>
                  </a:lnTo>
                  <a:lnTo>
                    <a:pt x="192" y="94"/>
                  </a:lnTo>
                  <a:lnTo>
                    <a:pt x="204" y="75"/>
                  </a:lnTo>
                  <a:lnTo>
                    <a:pt x="185" y="60"/>
                  </a:lnTo>
                  <a:lnTo>
                    <a:pt x="163" y="79"/>
                  </a:lnTo>
                  <a:lnTo>
                    <a:pt x="140" y="83"/>
                  </a:lnTo>
                  <a:lnTo>
                    <a:pt x="126" y="15"/>
                  </a:lnTo>
                  <a:lnTo>
                    <a:pt x="123" y="0"/>
                  </a:lnTo>
                  <a:lnTo>
                    <a:pt x="99" y="27"/>
                  </a:lnTo>
                  <a:lnTo>
                    <a:pt x="91" y="33"/>
                  </a:lnTo>
                  <a:lnTo>
                    <a:pt x="93" y="75"/>
                  </a:lnTo>
                  <a:lnTo>
                    <a:pt x="88" y="84"/>
                  </a:lnTo>
                  <a:lnTo>
                    <a:pt x="76" y="84"/>
                  </a:lnTo>
                  <a:lnTo>
                    <a:pt x="67" y="75"/>
                  </a:lnTo>
                  <a:lnTo>
                    <a:pt x="56" y="88"/>
                  </a:lnTo>
                  <a:lnTo>
                    <a:pt x="67" y="135"/>
                  </a:lnTo>
                  <a:lnTo>
                    <a:pt x="80" y="135"/>
                  </a:lnTo>
                  <a:lnTo>
                    <a:pt x="91" y="144"/>
                  </a:lnTo>
                  <a:lnTo>
                    <a:pt x="94" y="173"/>
                  </a:lnTo>
                  <a:lnTo>
                    <a:pt x="89" y="275"/>
                  </a:lnTo>
                  <a:lnTo>
                    <a:pt x="19" y="337"/>
                  </a:lnTo>
                  <a:lnTo>
                    <a:pt x="16" y="361"/>
                  </a:lnTo>
                  <a:lnTo>
                    <a:pt x="3" y="373"/>
                  </a:lnTo>
                  <a:lnTo>
                    <a:pt x="0" y="385"/>
                  </a:lnTo>
                  <a:lnTo>
                    <a:pt x="12" y="416"/>
                  </a:lnTo>
                  <a:lnTo>
                    <a:pt x="3" y="438"/>
                  </a:lnTo>
                  <a:lnTo>
                    <a:pt x="8" y="441"/>
                  </a:lnTo>
                  <a:lnTo>
                    <a:pt x="43" y="431"/>
                  </a:lnTo>
                  <a:lnTo>
                    <a:pt x="93" y="428"/>
                  </a:lnTo>
                  <a:lnTo>
                    <a:pt x="88" y="448"/>
                  </a:lnTo>
                  <a:lnTo>
                    <a:pt x="96" y="467"/>
                  </a:lnTo>
                  <a:lnTo>
                    <a:pt x="99" y="494"/>
                  </a:lnTo>
                  <a:lnTo>
                    <a:pt x="106" y="504"/>
                  </a:lnTo>
                  <a:lnTo>
                    <a:pt x="135" y="506"/>
                  </a:lnTo>
                  <a:lnTo>
                    <a:pt x="149" y="515"/>
                  </a:lnTo>
                  <a:lnTo>
                    <a:pt x="134" y="533"/>
                  </a:lnTo>
                  <a:lnTo>
                    <a:pt x="132" y="556"/>
                  </a:lnTo>
                  <a:lnTo>
                    <a:pt x="120" y="581"/>
                  </a:lnTo>
                  <a:lnTo>
                    <a:pt x="128" y="590"/>
                  </a:lnTo>
                  <a:lnTo>
                    <a:pt x="147" y="592"/>
                  </a:lnTo>
                  <a:lnTo>
                    <a:pt x="178" y="604"/>
                  </a:lnTo>
                  <a:lnTo>
                    <a:pt x="174" y="615"/>
                  </a:lnTo>
                  <a:lnTo>
                    <a:pt x="195" y="646"/>
                  </a:lnTo>
                  <a:lnTo>
                    <a:pt x="224" y="646"/>
                  </a:lnTo>
                  <a:lnTo>
                    <a:pt x="261" y="625"/>
                  </a:lnTo>
                  <a:lnTo>
                    <a:pt x="273" y="631"/>
                  </a:lnTo>
                  <a:lnTo>
                    <a:pt x="273" y="644"/>
                  </a:lnTo>
                  <a:lnTo>
                    <a:pt x="277" y="662"/>
                  </a:lnTo>
                  <a:lnTo>
                    <a:pt x="287" y="672"/>
                  </a:lnTo>
                  <a:lnTo>
                    <a:pt x="307" y="669"/>
                  </a:lnTo>
                  <a:lnTo>
                    <a:pt x="314" y="673"/>
                  </a:lnTo>
                  <a:lnTo>
                    <a:pt x="322" y="667"/>
                  </a:lnTo>
                  <a:lnTo>
                    <a:pt x="322" y="638"/>
                  </a:lnTo>
                  <a:lnTo>
                    <a:pt x="309" y="582"/>
                  </a:lnTo>
                  <a:lnTo>
                    <a:pt x="319" y="566"/>
                  </a:lnTo>
                  <a:lnTo>
                    <a:pt x="349" y="566"/>
                  </a:lnTo>
                  <a:lnTo>
                    <a:pt x="357" y="566"/>
                  </a:lnTo>
                  <a:lnTo>
                    <a:pt x="374" y="547"/>
                  </a:lnTo>
                  <a:lnTo>
                    <a:pt x="418" y="561"/>
                  </a:lnTo>
                  <a:lnTo>
                    <a:pt x="436" y="544"/>
                  </a:lnTo>
                  <a:lnTo>
                    <a:pt x="445" y="554"/>
                  </a:lnTo>
                  <a:lnTo>
                    <a:pt x="464" y="542"/>
                  </a:lnTo>
                  <a:lnTo>
                    <a:pt x="481" y="559"/>
                  </a:lnTo>
                  <a:lnTo>
                    <a:pt x="488" y="559"/>
                  </a:lnTo>
                  <a:lnTo>
                    <a:pt x="494" y="550"/>
                  </a:lnTo>
                  <a:lnTo>
                    <a:pt x="509" y="536"/>
                  </a:lnTo>
                  <a:lnTo>
                    <a:pt x="515" y="540"/>
                  </a:lnTo>
                  <a:lnTo>
                    <a:pt x="536" y="537"/>
                  </a:lnTo>
                  <a:lnTo>
                    <a:pt x="557" y="520"/>
                  </a:lnTo>
                  <a:lnTo>
                    <a:pt x="573" y="495"/>
                  </a:lnTo>
                  <a:lnTo>
                    <a:pt x="597" y="491"/>
                  </a:lnTo>
                  <a:lnTo>
                    <a:pt x="610" y="504"/>
                  </a:lnTo>
                  <a:lnTo>
                    <a:pt x="619" y="477"/>
                  </a:lnTo>
                  <a:lnTo>
                    <a:pt x="638" y="476"/>
                  </a:lnTo>
                  <a:lnTo>
                    <a:pt x="645" y="470"/>
                  </a:lnTo>
                  <a:lnTo>
                    <a:pt x="651" y="447"/>
                  </a:lnTo>
                  <a:lnTo>
                    <a:pt x="643" y="434"/>
                  </a:lnTo>
                  <a:lnTo>
                    <a:pt x="579" y="422"/>
                  </a:lnTo>
                  <a:lnTo>
                    <a:pt x="569" y="404"/>
                  </a:lnTo>
                  <a:lnTo>
                    <a:pt x="550" y="404"/>
                  </a:lnTo>
                  <a:lnTo>
                    <a:pt x="534" y="404"/>
                  </a:lnTo>
                  <a:lnTo>
                    <a:pt x="521" y="383"/>
                  </a:lnTo>
                  <a:lnTo>
                    <a:pt x="523" y="373"/>
                  </a:lnTo>
                  <a:lnTo>
                    <a:pt x="530" y="328"/>
                  </a:lnTo>
                  <a:lnTo>
                    <a:pt x="506" y="304"/>
                  </a:lnTo>
                  <a:lnTo>
                    <a:pt x="525" y="226"/>
                  </a:lnTo>
                  <a:lnTo>
                    <a:pt x="512" y="216"/>
                  </a:lnTo>
                  <a:lnTo>
                    <a:pt x="472" y="228"/>
                  </a:lnTo>
                  <a:lnTo>
                    <a:pt x="462" y="212"/>
                  </a:lnTo>
                  <a:lnTo>
                    <a:pt x="462" y="193"/>
                  </a:lnTo>
                  <a:lnTo>
                    <a:pt x="453" y="185"/>
                  </a:lnTo>
                  <a:lnTo>
                    <a:pt x="473" y="156"/>
                  </a:lnTo>
                  <a:lnTo>
                    <a:pt x="496" y="164"/>
                  </a:lnTo>
                  <a:lnTo>
                    <a:pt x="504" y="154"/>
                  </a:lnTo>
                  <a:lnTo>
                    <a:pt x="545" y="160"/>
                  </a:lnTo>
                  <a:lnTo>
                    <a:pt x="564" y="154"/>
                  </a:lnTo>
                  <a:lnTo>
                    <a:pt x="574" y="124"/>
                  </a:lnTo>
                  <a:lnTo>
                    <a:pt x="574" y="124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2" name="青海">
              <a:hlinkClick r:id="" action="ppaction://macro?name=Slide1.青海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2398164" y="2900955"/>
              <a:ext cx="1924452" cy="1445420"/>
            </a:xfrm>
            <a:custGeom>
              <a:avLst/>
              <a:gdLst>
                <a:gd name="T0" fmla="*/ 74 w 902"/>
                <a:gd name="T1" fmla="*/ 239 h 645"/>
                <a:gd name="T2" fmla="*/ 117 w 902"/>
                <a:gd name="T3" fmla="*/ 214 h 645"/>
                <a:gd name="T4" fmla="*/ 98 w 902"/>
                <a:gd name="T5" fmla="*/ 198 h 645"/>
                <a:gd name="T6" fmla="*/ 126 w 902"/>
                <a:gd name="T7" fmla="*/ 175 h 645"/>
                <a:gd name="T8" fmla="*/ 92 w 902"/>
                <a:gd name="T9" fmla="*/ 105 h 645"/>
                <a:gd name="T10" fmla="*/ 113 w 902"/>
                <a:gd name="T11" fmla="*/ 41 h 645"/>
                <a:gd name="T12" fmla="*/ 295 w 902"/>
                <a:gd name="T13" fmla="*/ 0 h 645"/>
                <a:gd name="T14" fmla="*/ 406 w 902"/>
                <a:gd name="T15" fmla="*/ 22 h 645"/>
                <a:gd name="T16" fmla="*/ 469 w 902"/>
                <a:gd name="T17" fmla="*/ 60 h 645"/>
                <a:gd name="T18" fmla="*/ 529 w 902"/>
                <a:gd name="T19" fmla="*/ 37 h 645"/>
                <a:gd name="T20" fmla="*/ 609 w 902"/>
                <a:gd name="T21" fmla="*/ 27 h 645"/>
                <a:gd name="T22" fmla="*/ 708 w 902"/>
                <a:gd name="T23" fmla="*/ 55 h 645"/>
                <a:gd name="T24" fmla="*/ 772 w 902"/>
                <a:gd name="T25" fmla="*/ 127 h 645"/>
                <a:gd name="T26" fmla="*/ 828 w 902"/>
                <a:gd name="T27" fmla="*/ 148 h 645"/>
                <a:gd name="T28" fmla="*/ 884 w 902"/>
                <a:gd name="T29" fmla="*/ 248 h 645"/>
                <a:gd name="T30" fmla="*/ 895 w 902"/>
                <a:gd name="T31" fmla="*/ 317 h 645"/>
                <a:gd name="T32" fmla="*/ 865 w 902"/>
                <a:gd name="T33" fmla="*/ 365 h 645"/>
                <a:gd name="T34" fmla="*/ 832 w 902"/>
                <a:gd name="T35" fmla="*/ 397 h 645"/>
                <a:gd name="T36" fmla="*/ 816 w 902"/>
                <a:gd name="T37" fmla="*/ 442 h 645"/>
                <a:gd name="T38" fmla="*/ 778 w 902"/>
                <a:gd name="T39" fmla="*/ 418 h 645"/>
                <a:gd name="T40" fmla="*/ 780 w 902"/>
                <a:gd name="T41" fmla="*/ 454 h 645"/>
                <a:gd name="T42" fmla="*/ 837 w 902"/>
                <a:gd name="T43" fmla="*/ 485 h 645"/>
                <a:gd name="T44" fmla="*/ 867 w 902"/>
                <a:gd name="T45" fmla="*/ 499 h 645"/>
                <a:gd name="T46" fmla="*/ 856 w 902"/>
                <a:gd name="T47" fmla="*/ 527 h 645"/>
                <a:gd name="T48" fmla="*/ 816 w 902"/>
                <a:gd name="T49" fmla="*/ 537 h 645"/>
                <a:gd name="T50" fmla="*/ 776 w 902"/>
                <a:gd name="T51" fmla="*/ 529 h 645"/>
                <a:gd name="T52" fmla="*/ 767 w 902"/>
                <a:gd name="T53" fmla="*/ 566 h 645"/>
                <a:gd name="T54" fmla="*/ 701 w 902"/>
                <a:gd name="T55" fmla="*/ 535 h 645"/>
                <a:gd name="T56" fmla="*/ 661 w 902"/>
                <a:gd name="T57" fmla="*/ 525 h 645"/>
                <a:gd name="T58" fmla="*/ 536 w 902"/>
                <a:gd name="T59" fmla="*/ 522 h 645"/>
                <a:gd name="T60" fmla="*/ 522 w 902"/>
                <a:gd name="T61" fmla="*/ 553 h 645"/>
                <a:gd name="T62" fmla="*/ 509 w 902"/>
                <a:gd name="T63" fmla="*/ 586 h 645"/>
                <a:gd name="T64" fmla="*/ 391 w 902"/>
                <a:gd name="T65" fmla="*/ 629 h 645"/>
                <a:gd name="T66" fmla="*/ 339 w 902"/>
                <a:gd name="T67" fmla="*/ 564 h 645"/>
                <a:gd name="T68" fmla="*/ 194 w 902"/>
                <a:gd name="T69" fmla="*/ 541 h 645"/>
                <a:gd name="T70" fmla="*/ 138 w 902"/>
                <a:gd name="T71" fmla="*/ 508 h 645"/>
                <a:gd name="T72" fmla="*/ 2 w 902"/>
                <a:gd name="T73" fmla="*/ 382 h 645"/>
                <a:gd name="T74" fmla="*/ 24 w 902"/>
                <a:gd name="T75" fmla="*/ 341 h 645"/>
                <a:gd name="T76" fmla="*/ 40 w 902"/>
                <a:gd name="T77" fmla="*/ 267 h 645"/>
                <a:gd name="T78" fmla="*/ 45 w 902"/>
                <a:gd name="T79" fmla="*/ 228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02" h="645">
                  <a:moveTo>
                    <a:pt x="45" y="228"/>
                  </a:moveTo>
                  <a:lnTo>
                    <a:pt x="74" y="239"/>
                  </a:lnTo>
                  <a:lnTo>
                    <a:pt x="125" y="223"/>
                  </a:lnTo>
                  <a:lnTo>
                    <a:pt x="117" y="214"/>
                  </a:lnTo>
                  <a:lnTo>
                    <a:pt x="105" y="214"/>
                  </a:lnTo>
                  <a:lnTo>
                    <a:pt x="98" y="198"/>
                  </a:lnTo>
                  <a:lnTo>
                    <a:pt x="103" y="185"/>
                  </a:lnTo>
                  <a:lnTo>
                    <a:pt x="126" y="175"/>
                  </a:lnTo>
                  <a:lnTo>
                    <a:pt x="144" y="148"/>
                  </a:lnTo>
                  <a:lnTo>
                    <a:pt x="92" y="105"/>
                  </a:lnTo>
                  <a:lnTo>
                    <a:pt x="89" y="60"/>
                  </a:lnTo>
                  <a:lnTo>
                    <a:pt x="113" y="41"/>
                  </a:lnTo>
                  <a:lnTo>
                    <a:pt x="283" y="9"/>
                  </a:lnTo>
                  <a:lnTo>
                    <a:pt x="295" y="0"/>
                  </a:lnTo>
                  <a:lnTo>
                    <a:pt x="320" y="2"/>
                  </a:lnTo>
                  <a:lnTo>
                    <a:pt x="406" y="22"/>
                  </a:lnTo>
                  <a:lnTo>
                    <a:pt x="430" y="38"/>
                  </a:lnTo>
                  <a:lnTo>
                    <a:pt x="469" y="60"/>
                  </a:lnTo>
                  <a:lnTo>
                    <a:pt x="492" y="59"/>
                  </a:lnTo>
                  <a:lnTo>
                    <a:pt x="529" y="37"/>
                  </a:lnTo>
                  <a:lnTo>
                    <a:pt x="577" y="43"/>
                  </a:lnTo>
                  <a:lnTo>
                    <a:pt x="609" y="27"/>
                  </a:lnTo>
                  <a:lnTo>
                    <a:pt x="674" y="68"/>
                  </a:lnTo>
                  <a:lnTo>
                    <a:pt x="708" y="55"/>
                  </a:lnTo>
                  <a:lnTo>
                    <a:pt x="727" y="99"/>
                  </a:lnTo>
                  <a:lnTo>
                    <a:pt x="772" y="127"/>
                  </a:lnTo>
                  <a:lnTo>
                    <a:pt x="804" y="156"/>
                  </a:lnTo>
                  <a:lnTo>
                    <a:pt x="828" y="148"/>
                  </a:lnTo>
                  <a:lnTo>
                    <a:pt x="875" y="208"/>
                  </a:lnTo>
                  <a:lnTo>
                    <a:pt x="884" y="248"/>
                  </a:lnTo>
                  <a:lnTo>
                    <a:pt x="901" y="271"/>
                  </a:lnTo>
                  <a:lnTo>
                    <a:pt x="895" y="317"/>
                  </a:lnTo>
                  <a:lnTo>
                    <a:pt x="858" y="346"/>
                  </a:lnTo>
                  <a:lnTo>
                    <a:pt x="865" y="365"/>
                  </a:lnTo>
                  <a:lnTo>
                    <a:pt x="851" y="379"/>
                  </a:lnTo>
                  <a:lnTo>
                    <a:pt x="832" y="397"/>
                  </a:lnTo>
                  <a:lnTo>
                    <a:pt x="832" y="428"/>
                  </a:lnTo>
                  <a:lnTo>
                    <a:pt x="816" y="442"/>
                  </a:lnTo>
                  <a:lnTo>
                    <a:pt x="796" y="435"/>
                  </a:lnTo>
                  <a:lnTo>
                    <a:pt x="778" y="418"/>
                  </a:lnTo>
                  <a:lnTo>
                    <a:pt x="769" y="437"/>
                  </a:lnTo>
                  <a:lnTo>
                    <a:pt x="780" y="454"/>
                  </a:lnTo>
                  <a:lnTo>
                    <a:pt x="810" y="456"/>
                  </a:lnTo>
                  <a:lnTo>
                    <a:pt x="837" y="485"/>
                  </a:lnTo>
                  <a:lnTo>
                    <a:pt x="855" y="485"/>
                  </a:lnTo>
                  <a:lnTo>
                    <a:pt x="867" y="499"/>
                  </a:lnTo>
                  <a:lnTo>
                    <a:pt x="856" y="525"/>
                  </a:lnTo>
                  <a:lnTo>
                    <a:pt x="856" y="527"/>
                  </a:lnTo>
                  <a:lnTo>
                    <a:pt x="832" y="524"/>
                  </a:lnTo>
                  <a:lnTo>
                    <a:pt x="816" y="537"/>
                  </a:lnTo>
                  <a:lnTo>
                    <a:pt x="804" y="518"/>
                  </a:lnTo>
                  <a:lnTo>
                    <a:pt x="776" y="529"/>
                  </a:lnTo>
                  <a:lnTo>
                    <a:pt x="767" y="543"/>
                  </a:lnTo>
                  <a:lnTo>
                    <a:pt x="767" y="566"/>
                  </a:lnTo>
                  <a:lnTo>
                    <a:pt x="738" y="572"/>
                  </a:lnTo>
                  <a:lnTo>
                    <a:pt x="701" y="535"/>
                  </a:lnTo>
                  <a:lnTo>
                    <a:pt x="690" y="517"/>
                  </a:lnTo>
                  <a:lnTo>
                    <a:pt x="661" y="525"/>
                  </a:lnTo>
                  <a:lnTo>
                    <a:pt x="611" y="511"/>
                  </a:lnTo>
                  <a:lnTo>
                    <a:pt x="536" y="522"/>
                  </a:lnTo>
                  <a:lnTo>
                    <a:pt x="529" y="529"/>
                  </a:lnTo>
                  <a:lnTo>
                    <a:pt x="522" y="553"/>
                  </a:lnTo>
                  <a:lnTo>
                    <a:pt x="507" y="563"/>
                  </a:lnTo>
                  <a:lnTo>
                    <a:pt x="509" y="586"/>
                  </a:lnTo>
                  <a:lnTo>
                    <a:pt x="464" y="644"/>
                  </a:lnTo>
                  <a:lnTo>
                    <a:pt x="391" y="629"/>
                  </a:lnTo>
                  <a:lnTo>
                    <a:pt x="386" y="601"/>
                  </a:lnTo>
                  <a:lnTo>
                    <a:pt x="339" y="564"/>
                  </a:lnTo>
                  <a:lnTo>
                    <a:pt x="237" y="548"/>
                  </a:lnTo>
                  <a:lnTo>
                    <a:pt x="194" y="541"/>
                  </a:lnTo>
                  <a:lnTo>
                    <a:pt x="176" y="538"/>
                  </a:lnTo>
                  <a:lnTo>
                    <a:pt x="138" y="508"/>
                  </a:lnTo>
                  <a:lnTo>
                    <a:pt x="58" y="489"/>
                  </a:lnTo>
                  <a:lnTo>
                    <a:pt x="2" y="382"/>
                  </a:lnTo>
                  <a:lnTo>
                    <a:pt x="0" y="352"/>
                  </a:lnTo>
                  <a:lnTo>
                    <a:pt x="24" y="341"/>
                  </a:lnTo>
                  <a:lnTo>
                    <a:pt x="24" y="308"/>
                  </a:lnTo>
                  <a:lnTo>
                    <a:pt x="40" y="267"/>
                  </a:lnTo>
                  <a:lnTo>
                    <a:pt x="21" y="248"/>
                  </a:lnTo>
                  <a:lnTo>
                    <a:pt x="45" y="228"/>
                  </a:lnTo>
                  <a:lnTo>
                    <a:pt x="45" y="228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3" name="四川">
              <a:hlinkClick r:id="" action="ppaction://macro?name=Slide1.四川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3454785" y="3926833"/>
              <a:ext cx="1665010" cy="1482387"/>
            </a:xfrm>
            <a:custGeom>
              <a:avLst/>
              <a:gdLst>
                <a:gd name="T0" fmla="*/ 40 w 92"/>
                <a:gd name="T1" fmla="*/ 6 h 76"/>
                <a:gd name="T2" fmla="*/ 39 w 92"/>
                <a:gd name="T3" fmla="*/ 2 h 76"/>
                <a:gd name="T4" fmla="*/ 46 w 92"/>
                <a:gd name="T5" fmla="*/ 0 h 76"/>
                <a:gd name="T6" fmla="*/ 47 w 92"/>
                <a:gd name="T7" fmla="*/ 4 h 76"/>
                <a:gd name="T8" fmla="*/ 53 w 92"/>
                <a:gd name="T9" fmla="*/ 9 h 76"/>
                <a:gd name="T10" fmla="*/ 56 w 92"/>
                <a:gd name="T11" fmla="*/ 9 h 76"/>
                <a:gd name="T12" fmla="*/ 59 w 92"/>
                <a:gd name="T13" fmla="*/ 14 h 76"/>
                <a:gd name="T14" fmla="*/ 65 w 92"/>
                <a:gd name="T15" fmla="*/ 14 h 76"/>
                <a:gd name="T16" fmla="*/ 68 w 92"/>
                <a:gd name="T17" fmla="*/ 11 h 76"/>
                <a:gd name="T18" fmla="*/ 70 w 92"/>
                <a:gd name="T19" fmla="*/ 14 h 76"/>
                <a:gd name="T20" fmla="*/ 77 w 92"/>
                <a:gd name="T21" fmla="*/ 13 h 76"/>
                <a:gd name="T22" fmla="*/ 79 w 92"/>
                <a:gd name="T23" fmla="*/ 15 h 76"/>
                <a:gd name="T24" fmla="*/ 86 w 92"/>
                <a:gd name="T25" fmla="*/ 18 h 76"/>
                <a:gd name="T26" fmla="*/ 92 w 92"/>
                <a:gd name="T27" fmla="*/ 19 h 76"/>
                <a:gd name="T28" fmla="*/ 91 w 92"/>
                <a:gd name="T29" fmla="*/ 19 h 76"/>
                <a:gd name="T30" fmla="*/ 90 w 92"/>
                <a:gd name="T31" fmla="*/ 22 h 76"/>
                <a:gd name="T32" fmla="*/ 88 w 92"/>
                <a:gd name="T33" fmla="*/ 26 h 76"/>
                <a:gd name="T34" fmla="*/ 85 w 92"/>
                <a:gd name="T35" fmla="*/ 29 h 76"/>
                <a:gd name="T36" fmla="*/ 83 w 92"/>
                <a:gd name="T37" fmla="*/ 31 h 76"/>
                <a:gd name="T38" fmla="*/ 80 w 92"/>
                <a:gd name="T39" fmla="*/ 35 h 76"/>
                <a:gd name="T40" fmla="*/ 76 w 92"/>
                <a:gd name="T41" fmla="*/ 36 h 76"/>
                <a:gd name="T42" fmla="*/ 72 w 92"/>
                <a:gd name="T43" fmla="*/ 35 h 76"/>
                <a:gd name="T44" fmla="*/ 67 w 92"/>
                <a:gd name="T45" fmla="*/ 34 h 76"/>
                <a:gd name="T46" fmla="*/ 67 w 92"/>
                <a:gd name="T47" fmla="*/ 38 h 76"/>
                <a:gd name="T48" fmla="*/ 66 w 92"/>
                <a:gd name="T49" fmla="*/ 40 h 76"/>
                <a:gd name="T50" fmla="*/ 67 w 92"/>
                <a:gd name="T51" fmla="*/ 44 h 76"/>
                <a:gd name="T52" fmla="*/ 71 w 92"/>
                <a:gd name="T53" fmla="*/ 47 h 76"/>
                <a:gd name="T54" fmla="*/ 70 w 92"/>
                <a:gd name="T55" fmla="*/ 50 h 76"/>
                <a:gd name="T56" fmla="*/ 68 w 92"/>
                <a:gd name="T57" fmla="*/ 54 h 76"/>
                <a:gd name="T58" fmla="*/ 74 w 92"/>
                <a:gd name="T59" fmla="*/ 59 h 76"/>
                <a:gd name="T60" fmla="*/ 65 w 92"/>
                <a:gd name="T61" fmla="*/ 60 h 76"/>
                <a:gd name="T62" fmla="*/ 63 w 92"/>
                <a:gd name="T63" fmla="*/ 57 h 76"/>
                <a:gd name="T64" fmla="*/ 57 w 92"/>
                <a:gd name="T65" fmla="*/ 58 h 76"/>
                <a:gd name="T66" fmla="*/ 56 w 92"/>
                <a:gd name="T67" fmla="*/ 54 h 76"/>
                <a:gd name="T68" fmla="*/ 53 w 92"/>
                <a:gd name="T69" fmla="*/ 52 h 76"/>
                <a:gd name="T70" fmla="*/ 53 w 92"/>
                <a:gd name="T71" fmla="*/ 55 h 76"/>
                <a:gd name="T72" fmla="*/ 49 w 92"/>
                <a:gd name="T73" fmla="*/ 57 h 76"/>
                <a:gd name="T74" fmla="*/ 45 w 92"/>
                <a:gd name="T75" fmla="*/ 65 h 76"/>
                <a:gd name="T76" fmla="*/ 43 w 92"/>
                <a:gd name="T77" fmla="*/ 74 h 76"/>
                <a:gd name="T78" fmla="*/ 36 w 92"/>
                <a:gd name="T79" fmla="*/ 76 h 76"/>
                <a:gd name="T80" fmla="*/ 27 w 92"/>
                <a:gd name="T81" fmla="*/ 61 h 76"/>
                <a:gd name="T82" fmla="*/ 21 w 92"/>
                <a:gd name="T83" fmla="*/ 58 h 76"/>
                <a:gd name="T84" fmla="*/ 22 w 92"/>
                <a:gd name="T85" fmla="*/ 54 h 76"/>
                <a:gd name="T86" fmla="*/ 17 w 92"/>
                <a:gd name="T87" fmla="*/ 55 h 76"/>
                <a:gd name="T88" fmla="*/ 13 w 92"/>
                <a:gd name="T89" fmla="*/ 47 h 76"/>
                <a:gd name="T90" fmla="*/ 12 w 92"/>
                <a:gd name="T91" fmla="*/ 33 h 76"/>
                <a:gd name="T92" fmla="*/ 11 w 92"/>
                <a:gd name="T93" fmla="*/ 26 h 76"/>
                <a:gd name="T94" fmla="*/ 0 w 92"/>
                <a:gd name="T95" fmla="*/ 12 h 76"/>
                <a:gd name="T96" fmla="*/ 2 w 92"/>
                <a:gd name="T97" fmla="*/ 9 h 76"/>
                <a:gd name="T98" fmla="*/ 16 w 92"/>
                <a:gd name="T99" fmla="*/ 9 h 76"/>
                <a:gd name="T100" fmla="*/ 21 w 92"/>
                <a:gd name="T101" fmla="*/ 10 h 76"/>
                <a:gd name="T102" fmla="*/ 29 w 92"/>
                <a:gd name="T103" fmla="*/ 14 h 76"/>
                <a:gd name="T104" fmla="*/ 30 w 92"/>
                <a:gd name="T105" fmla="*/ 10 h 76"/>
                <a:gd name="T106" fmla="*/ 35 w 92"/>
                <a:gd name="T107" fmla="*/ 11 h 76"/>
                <a:gd name="T108" fmla="*/ 39 w 92"/>
                <a:gd name="T109" fmla="*/ 10 h 76"/>
                <a:gd name="T110" fmla="*/ 39 w 92"/>
                <a:gd name="T111" fmla="*/ 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" h="76">
                  <a:moveTo>
                    <a:pt x="39" y="9"/>
                  </a:moveTo>
                  <a:lnTo>
                    <a:pt x="40" y="6"/>
                  </a:lnTo>
                  <a:lnTo>
                    <a:pt x="39" y="5"/>
                  </a:lnTo>
                  <a:lnTo>
                    <a:pt x="39" y="2"/>
                  </a:lnTo>
                  <a:lnTo>
                    <a:pt x="44" y="0"/>
                  </a:lnTo>
                  <a:lnTo>
                    <a:pt x="46" y="0"/>
                  </a:lnTo>
                  <a:lnTo>
                    <a:pt x="46" y="2"/>
                  </a:lnTo>
                  <a:lnTo>
                    <a:pt x="47" y="4"/>
                  </a:lnTo>
                  <a:lnTo>
                    <a:pt x="49" y="6"/>
                  </a:lnTo>
                  <a:lnTo>
                    <a:pt x="53" y="9"/>
                  </a:lnTo>
                  <a:lnTo>
                    <a:pt x="55" y="8"/>
                  </a:lnTo>
                  <a:lnTo>
                    <a:pt x="56" y="9"/>
                  </a:lnTo>
                  <a:lnTo>
                    <a:pt x="56" y="13"/>
                  </a:lnTo>
                  <a:lnTo>
                    <a:pt x="59" y="14"/>
                  </a:lnTo>
                  <a:lnTo>
                    <a:pt x="64" y="15"/>
                  </a:lnTo>
                  <a:lnTo>
                    <a:pt x="65" y="14"/>
                  </a:lnTo>
                  <a:lnTo>
                    <a:pt x="65" y="12"/>
                  </a:lnTo>
                  <a:lnTo>
                    <a:pt x="68" y="11"/>
                  </a:lnTo>
                  <a:lnTo>
                    <a:pt x="70" y="12"/>
                  </a:lnTo>
                  <a:lnTo>
                    <a:pt x="70" y="14"/>
                  </a:lnTo>
                  <a:lnTo>
                    <a:pt x="72" y="14"/>
                  </a:lnTo>
                  <a:lnTo>
                    <a:pt x="77" y="13"/>
                  </a:lnTo>
                  <a:lnTo>
                    <a:pt x="78" y="13"/>
                  </a:lnTo>
                  <a:lnTo>
                    <a:pt x="79" y="15"/>
                  </a:lnTo>
                  <a:lnTo>
                    <a:pt x="81" y="15"/>
                  </a:lnTo>
                  <a:lnTo>
                    <a:pt x="86" y="18"/>
                  </a:lnTo>
                  <a:lnTo>
                    <a:pt x="89" y="17"/>
                  </a:lnTo>
                  <a:lnTo>
                    <a:pt x="92" y="19"/>
                  </a:lnTo>
                  <a:lnTo>
                    <a:pt x="90" y="19"/>
                  </a:lnTo>
                  <a:lnTo>
                    <a:pt x="91" y="19"/>
                  </a:lnTo>
                  <a:lnTo>
                    <a:pt x="90" y="20"/>
                  </a:lnTo>
                  <a:lnTo>
                    <a:pt x="90" y="22"/>
                  </a:lnTo>
                  <a:lnTo>
                    <a:pt x="89" y="24"/>
                  </a:lnTo>
                  <a:lnTo>
                    <a:pt x="88" y="26"/>
                  </a:lnTo>
                  <a:lnTo>
                    <a:pt x="88" y="28"/>
                  </a:lnTo>
                  <a:lnTo>
                    <a:pt x="85" y="29"/>
                  </a:lnTo>
                  <a:lnTo>
                    <a:pt x="84" y="30"/>
                  </a:lnTo>
                  <a:lnTo>
                    <a:pt x="83" y="31"/>
                  </a:lnTo>
                  <a:lnTo>
                    <a:pt x="82" y="33"/>
                  </a:lnTo>
                  <a:lnTo>
                    <a:pt x="80" y="35"/>
                  </a:lnTo>
                  <a:lnTo>
                    <a:pt x="79" y="36"/>
                  </a:lnTo>
                  <a:lnTo>
                    <a:pt x="76" y="36"/>
                  </a:lnTo>
                  <a:lnTo>
                    <a:pt x="74" y="34"/>
                  </a:lnTo>
                  <a:lnTo>
                    <a:pt x="72" y="35"/>
                  </a:lnTo>
                  <a:lnTo>
                    <a:pt x="70" y="33"/>
                  </a:lnTo>
                  <a:lnTo>
                    <a:pt x="67" y="34"/>
                  </a:lnTo>
                  <a:lnTo>
                    <a:pt x="67" y="36"/>
                  </a:lnTo>
                  <a:lnTo>
                    <a:pt x="67" y="38"/>
                  </a:lnTo>
                  <a:lnTo>
                    <a:pt x="67" y="39"/>
                  </a:lnTo>
                  <a:lnTo>
                    <a:pt x="66" y="40"/>
                  </a:lnTo>
                  <a:lnTo>
                    <a:pt x="64" y="42"/>
                  </a:lnTo>
                  <a:lnTo>
                    <a:pt x="67" y="44"/>
                  </a:lnTo>
                  <a:lnTo>
                    <a:pt x="70" y="47"/>
                  </a:lnTo>
                  <a:lnTo>
                    <a:pt x="71" y="47"/>
                  </a:lnTo>
                  <a:lnTo>
                    <a:pt x="71" y="49"/>
                  </a:lnTo>
                  <a:lnTo>
                    <a:pt x="70" y="50"/>
                  </a:lnTo>
                  <a:lnTo>
                    <a:pt x="68" y="53"/>
                  </a:lnTo>
                  <a:lnTo>
                    <a:pt x="68" y="54"/>
                  </a:lnTo>
                  <a:lnTo>
                    <a:pt x="73" y="57"/>
                  </a:lnTo>
                  <a:lnTo>
                    <a:pt x="74" y="59"/>
                  </a:lnTo>
                  <a:lnTo>
                    <a:pt x="70" y="60"/>
                  </a:lnTo>
                  <a:lnTo>
                    <a:pt x="65" y="60"/>
                  </a:lnTo>
                  <a:lnTo>
                    <a:pt x="65" y="57"/>
                  </a:lnTo>
                  <a:lnTo>
                    <a:pt x="63" y="57"/>
                  </a:lnTo>
                  <a:lnTo>
                    <a:pt x="59" y="59"/>
                  </a:lnTo>
                  <a:lnTo>
                    <a:pt x="57" y="58"/>
                  </a:lnTo>
                  <a:lnTo>
                    <a:pt x="57" y="55"/>
                  </a:lnTo>
                  <a:lnTo>
                    <a:pt x="56" y="54"/>
                  </a:lnTo>
                  <a:lnTo>
                    <a:pt x="56" y="52"/>
                  </a:lnTo>
                  <a:lnTo>
                    <a:pt x="53" y="52"/>
                  </a:lnTo>
                  <a:lnTo>
                    <a:pt x="52" y="52"/>
                  </a:lnTo>
                  <a:lnTo>
                    <a:pt x="53" y="55"/>
                  </a:lnTo>
                  <a:lnTo>
                    <a:pt x="50" y="56"/>
                  </a:lnTo>
                  <a:lnTo>
                    <a:pt x="49" y="57"/>
                  </a:lnTo>
                  <a:lnTo>
                    <a:pt x="50" y="59"/>
                  </a:lnTo>
                  <a:lnTo>
                    <a:pt x="45" y="65"/>
                  </a:lnTo>
                  <a:lnTo>
                    <a:pt x="46" y="72"/>
                  </a:lnTo>
                  <a:lnTo>
                    <a:pt x="43" y="74"/>
                  </a:lnTo>
                  <a:lnTo>
                    <a:pt x="42" y="73"/>
                  </a:lnTo>
                  <a:lnTo>
                    <a:pt x="36" y="76"/>
                  </a:lnTo>
                  <a:lnTo>
                    <a:pt x="35" y="75"/>
                  </a:lnTo>
                  <a:lnTo>
                    <a:pt x="27" y="61"/>
                  </a:lnTo>
                  <a:lnTo>
                    <a:pt x="24" y="59"/>
                  </a:lnTo>
                  <a:lnTo>
                    <a:pt x="21" y="58"/>
                  </a:lnTo>
                  <a:lnTo>
                    <a:pt x="20" y="56"/>
                  </a:lnTo>
                  <a:lnTo>
                    <a:pt x="22" y="54"/>
                  </a:lnTo>
                  <a:lnTo>
                    <a:pt x="19" y="52"/>
                  </a:lnTo>
                  <a:lnTo>
                    <a:pt x="17" y="55"/>
                  </a:lnTo>
                  <a:lnTo>
                    <a:pt x="14" y="55"/>
                  </a:lnTo>
                  <a:lnTo>
                    <a:pt x="13" y="47"/>
                  </a:lnTo>
                  <a:lnTo>
                    <a:pt x="12" y="46"/>
                  </a:lnTo>
                  <a:lnTo>
                    <a:pt x="12" y="33"/>
                  </a:lnTo>
                  <a:lnTo>
                    <a:pt x="9" y="27"/>
                  </a:lnTo>
                  <a:lnTo>
                    <a:pt x="11" y="26"/>
                  </a:lnTo>
                  <a:lnTo>
                    <a:pt x="6" y="17"/>
                  </a:lnTo>
                  <a:lnTo>
                    <a:pt x="0" y="12"/>
                  </a:lnTo>
                  <a:lnTo>
                    <a:pt x="1" y="10"/>
                  </a:lnTo>
                  <a:lnTo>
                    <a:pt x="2" y="9"/>
                  </a:lnTo>
                  <a:lnTo>
                    <a:pt x="10" y="8"/>
                  </a:lnTo>
                  <a:lnTo>
                    <a:pt x="16" y="9"/>
                  </a:lnTo>
                  <a:lnTo>
                    <a:pt x="20" y="8"/>
                  </a:lnTo>
                  <a:lnTo>
                    <a:pt x="21" y="10"/>
                  </a:lnTo>
                  <a:lnTo>
                    <a:pt x="25" y="15"/>
                  </a:lnTo>
                  <a:lnTo>
                    <a:pt x="29" y="14"/>
                  </a:lnTo>
                  <a:lnTo>
                    <a:pt x="29" y="11"/>
                  </a:lnTo>
                  <a:lnTo>
                    <a:pt x="30" y="10"/>
                  </a:lnTo>
                  <a:lnTo>
                    <a:pt x="33" y="9"/>
                  </a:lnTo>
                  <a:lnTo>
                    <a:pt x="35" y="11"/>
                  </a:lnTo>
                  <a:lnTo>
                    <a:pt x="36" y="9"/>
                  </a:lnTo>
                  <a:lnTo>
                    <a:pt x="39" y="10"/>
                  </a:lnTo>
                  <a:lnTo>
                    <a:pt x="39" y="9"/>
                  </a:lnTo>
                  <a:lnTo>
                    <a:pt x="39" y="9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4" name="甘肃">
              <a:hlinkClick r:id="" action="ppaction://macro?name=Slide1.甘肃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3092628" y="2374436"/>
              <a:ext cx="2045960" cy="1852062"/>
            </a:xfrm>
            <a:custGeom>
              <a:avLst/>
              <a:gdLst>
                <a:gd name="T0" fmla="*/ 5 w 974"/>
                <a:gd name="T1" fmla="*/ 132 h 832"/>
                <a:gd name="T2" fmla="*/ 149 w 974"/>
                <a:gd name="T3" fmla="*/ 53 h 832"/>
                <a:gd name="T4" fmla="*/ 190 w 974"/>
                <a:gd name="T5" fmla="*/ 0 h 832"/>
                <a:gd name="T6" fmla="*/ 245 w 974"/>
                <a:gd name="T7" fmla="*/ 29 h 832"/>
                <a:gd name="T8" fmla="*/ 288 w 974"/>
                <a:gd name="T9" fmla="*/ 169 h 832"/>
                <a:gd name="T10" fmla="*/ 406 w 974"/>
                <a:gd name="T11" fmla="*/ 158 h 832"/>
                <a:gd name="T12" fmla="*/ 425 w 974"/>
                <a:gd name="T13" fmla="*/ 195 h 832"/>
                <a:gd name="T14" fmla="*/ 435 w 974"/>
                <a:gd name="T15" fmla="*/ 272 h 832"/>
                <a:gd name="T16" fmla="*/ 453 w 974"/>
                <a:gd name="T17" fmla="*/ 292 h 832"/>
                <a:gd name="T18" fmla="*/ 569 w 974"/>
                <a:gd name="T19" fmla="*/ 314 h 832"/>
                <a:gd name="T20" fmla="*/ 669 w 974"/>
                <a:gd name="T21" fmla="*/ 308 h 832"/>
                <a:gd name="T22" fmla="*/ 637 w 974"/>
                <a:gd name="T23" fmla="*/ 364 h 832"/>
                <a:gd name="T24" fmla="*/ 673 w 974"/>
                <a:gd name="T25" fmla="*/ 437 h 832"/>
                <a:gd name="T26" fmla="*/ 752 w 974"/>
                <a:gd name="T27" fmla="*/ 541 h 832"/>
                <a:gd name="T28" fmla="*/ 781 w 974"/>
                <a:gd name="T29" fmla="*/ 596 h 832"/>
                <a:gd name="T30" fmla="*/ 822 w 974"/>
                <a:gd name="T31" fmla="*/ 577 h 832"/>
                <a:gd name="T32" fmla="*/ 835 w 974"/>
                <a:gd name="T33" fmla="*/ 530 h 832"/>
                <a:gd name="T34" fmla="*/ 841 w 974"/>
                <a:gd name="T35" fmla="*/ 451 h 832"/>
                <a:gd name="T36" fmla="*/ 877 w 974"/>
                <a:gd name="T37" fmla="*/ 467 h 832"/>
                <a:gd name="T38" fmla="*/ 973 w 974"/>
                <a:gd name="T39" fmla="*/ 536 h 832"/>
                <a:gd name="T40" fmla="*/ 961 w 974"/>
                <a:gd name="T41" fmla="*/ 600 h 832"/>
                <a:gd name="T42" fmla="*/ 911 w 974"/>
                <a:gd name="T43" fmla="*/ 617 h 832"/>
                <a:gd name="T44" fmla="*/ 857 w 974"/>
                <a:gd name="T45" fmla="*/ 624 h 832"/>
                <a:gd name="T46" fmla="*/ 833 w 974"/>
                <a:gd name="T47" fmla="*/ 642 h 832"/>
                <a:gd name="T48" fmla="*/ 841 w 974"/>
                <a:gd name="T49" fmla="*/ 688 h 832"/>
                <a:gd name="T50" fmla="*/ 830 w 974"/>
                <a:gd name="T51" fmla="*/ 747 h 832"/>
                <a:gd name="T52" fmla="*/ 800 w 974"/>
                <a:gd name="T53" fmla="*/ 776 h 832"/>
                <a:gd name="T54" fmla="*/ 765 w 974"/>
                <a:gd name="T55" fmla="*/ 822 h 832"/>
                <a:gd name="T56" fmla="*/ 692 w 974"/>
                <a:gd name="T57" fmla="*/ 814 h 832"/>
                <a:gd name="T58" fmla="*/ 660 w 974"/>
                <a:gd name="T59" fmla="*/ 784 h 832"/>
                <a:gd name="T60" fmla="*/ 606 w 974"/>
                <a:gd name="T61" fmla="*/ 718 h 832"/>
                <a:gd name="T62" fmla="*/ 541 w 974"/>
                <a:gd name="T63" fmla="*/ 722 h 832"/>
                <a:gd name="T64" fmla="*/ 499 w 974"/>
                <a:gd name="T65" fmla="*/ 715 h 832"/>
                <a:gd name="T66" fmla="*/ 467 w 974"/>
                <a:gd name="T67" fmla="*/ 677 h 832"/>
                <a:gd name="T68" fmla="*/ 521 w 974"/>
                <a:gd name="T69" fmla="*/ 687 h 832"/>
                <a:gd name="T70" fmla="*/ 554 w 974"/>
                <a:gd name="T71" fmla="*/ 624 h 832"/>
                <a:gd name="T72" fmla="*/ 590 w 974"/>
                <a:gd name="T73" fmla="*/ 530 h 832"/>
                <a:gd name="T74" fmla="*/ 517 w 974"/>
                <a:gd name="T75" fmla="*/ 407 h 832"/>
                <a:gd name="T76" fmla="*/ 416 w 974"/>
                <a:gd name="T77" fmla="*/ 358 h 832"/>
                <a:gd name="T78" fmla="*/ 298 w 974"/>
                <a:gd name="T79" fmla="*/ 286 h 832"/>
                <a:gd name="T80" fmla="*/ 181 w 974"/>
                <a:gd name="T81" fmla="*/ 318 h 832"/>
                <a:gd name="T82" fmla="*/ 95 w 974"/>
                <a:gd name="T83" fmla="*/ 281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74" h="832">
                  <a:moveTo>
                    <a:pt x="9" y="261"/>
                  </a:moveTo>
                  <a:lnTo>
                    <a:pt x="0" y="155"/>
                  </a:lnTo>
                  <a:lnTo>
                    <a:pt x="5" y="132"/>
                  </a:lnTo>
                  <a:lnTo>
                    <a:pt x="37" y="118"/>
                  </a:lnTo>
                  <a:lnTo>
                    <a:pt x="81" y="81"/>
                  </a:lnTo>
                  <a:lnTo>
                    <a:pt x="149" y="53"/>
                  </a:lnTo>
                  <a:lnTo>
                    <a:pt x="179" y="41"/>
                  </a:lnTo>
                  <a:lnTo>
                    <a:pt x="179" y="14"/>
                  </a:lnTo>
                  <a:lnTo>
                    <a:pt x="190" y="0"/>
                  </a:lnTo>
                  <a:lnTo>
                    <a:pt x="202" y="1"/>
                  </a:lnTo>
                  <a:lnTo>
                    <a:pt x="248" y="9"/>
                  </a:lnTo>
                  <a:lnTo>
                    <a:pt x="245" y="29"/>
                  </a:lnTo>
                  <a:lnTo>
                    <a:pt x="255" y="60"/>
                  </a:lnTo>
                  <a:lnTo>
                    <a:pt x="249" y="112"/>
                  </a:lnTo>
                  <a:lnTo>
                    <a:pt x="288" y="169"/>
                  </a:lnTo>
                  <a:lnTo>
                    <a:pt x="308" y="182"/>
                  </a:lnTo>
                  <a:lnTo>
                    <a:pt x="341" y="158"/>
                  </a:lnTo>
                  <a:lnTo>
                    <a:pt x="406" y="158"/>
                  </a:lnTo>
                  <a:lnTo>
                    <a:pt x="423" y="164"/>
                  </a:lnTo>
                  <a:lnTo>
                    <a:pt x="433" y="179"/>
                  </a:lnTo>
                  <a:lnTo>
                    <a:pt x="425" y="195"/>
                  </a:lnTo>
                  <a:lnTo>
                    <a:pt x="388" y="226"/>
                  </a:lnTo>
                  <a:lnTo>
                    <a:pt x="392" y="240"/>
                  </a:lnTo>
                  <a:lnTo>
                    <a:pt x="435" y="272"/>
                  </a:lnTo>
                  <a:lnTo>
                    <a:pt x="451" y="272"/>
                  </a:lnTo>
                  <a:lnTo>
                    <a:pt x="456" y="278"/>
                  </a:lnTo>
                  <a:lnTo>
                    <a:pt x="453" y="292"/>
                  </a:lnTo>
                  <a:lnTo>
                    <a:pt x="479" y="312"/>
                  </a:lnTo>
                  <a:lnTo>
                    <a:pt x="540" y="322"/>
                  </a:lnTo>
                  <a:lnTo>
                    <a:pt x="569" y="314"/>
                  </a:lnTo>
                  <a:lnTo>
                    <a:pt x="606" y="277"/>
                  </a:lnTo>
                  <a:lnTo>
                    <a:pt x="651" y="280"/>
                  </a:lnTo>
                  <a:lnTo>
                    <a:pt x="669" y="308"/>
                  </a:lnTo>
                  <a:lnTo>
                    <a:pt x="659" y="333"/>
                  </a:lnTo>
                  <a:lnTo>
                    <a:pt x="661" y="349"/>
                  </a:lnTo>
                  <a:lnTo>
                    <a:pt x="637" y="364"/>
                  </a:lnTo>
                  <a:lnTo>
                    <a:pt x="626" y="377"/>
                  </a:lnTo>
                  <a:lnTo>
                    <a:pt x="631" y="408"/>
                  </a:lnTo>
                  <a:lnTo>
                    <a:pt x="673" y="437"/>
                  </a:lnTo>
                  <a:lnTo>
                    <a:pt x="692" y="434"/>
                  </a:lnTo>
                  <a:lnTo>
                    <a:pt x="741" y="495"/>
                  </a:lnTo>
                  <a:lnTo>
                    <a:pt x="752" y="541"/>
                  </a:lnTo>
                  <a:lnTo>
                    <a:pt x="746" y="563"/>
                  </a:lnTo>
                  <a:lnTo>
                    <a:pt x="781" y="581"/>
                  </a:lnTo>
                  <a:lnTo>
                    <a:pt x="781" y="596"/>
                  </a:lnTo>
                  <a:lnTo>
                    <a:pt x="812" y="603"/>
                  </a:lnTo>
                  <a:lnTo>
                    <a:pt x="822" y="603"/>
                  </a:lnTo>
                  <a:lnTo>
                    <a:pt x="822" y="577"/>
                  </a:lnTo>
                  <a:lnTo>
                    <a:pt x="847" y="574"/>
                  </a:lnTo>
                  <a:lnTo>
                    <a:pt x="852" y="543"/>
                  </a:lnTo>
                  <a:lnTo>
                    <a:pt x="835" y="530"/>
                  </a:lnTo>
                  <a:lnTo>
                    <a:pt x="822" y="517"/>
                  </a:lnTo>
                  <a:lnTo>
                    <a:pt x="828" y="457"/>
                  </a:lnTo>
                  <a:lnTo>
                    <a:pt x="841" y="451"/>
                  </a:lnTo>
                  <a:lnTo>
                    <a:pt x="863" y="460"/>
                  </a:lnTo>
                  <a:lnTo>
                    <a:pt x="872" y="456"/>
                  </a:lnTo>
                  <a:lnTo>
                    <a:pt x="877" y="467"/>
                  </a:lnTo>
                  <a:lnTo>
                    <a:pt x="938" y="497"/>
                  </a:lnTo>
                  <a:lnTo>
                    <a:pt x="969" y="517"/>
                  </a:lnTo>
                  <a:lnTo>
                    <a:pt x="973" y="536"/>
                  </a:lnTo>
                  <a:lnTo>
                    <a:pt x="958" y="559"/>
                  </a:lnTo>
                  <a:lnTo>
                    <a:pt x="967" y="587"/>
                  </a:lnTo>
                  <a:lnTo>
                    <a:pt x="961" y="600"/>
                  </a:lnTo>
                  <a:lnTo>
                    <a:pt x="917" y="603"/>
                  </a:lnTo>
                  <a:lnTo>
                    <a:pt x="908" y="610"/>
                  </a:lnTo>
                  <a:lnTo>
                    <a:pt x="911" y="617"/>
                  </a:lnTo>
                  <a:lnTo>
                    <a:pt x="911" y="629"/>
                  </a:lnTo>
                  <a:lnTo>
                    <a:pt x="876" y="634"/>
                  </a:lnTo>
                  <a:lnTo>
                    <a:pt x="857" y="624"/>
                  </a:lnTo>
                  <a:lnTo>
                    <a:pt x="833" y="624"/>
                  </a:lnTo>
                  <a:lnTo>
                    <a:pt x="830" y="629"/>
                  </a:lnTo>
                  <a:lnTo>
                    <a:pt x="833" y="642"/>
                  </a:lnTo>
                  <a:lnTo>
                    <a:pt x="822" y="656"/>
                  </a:lnTo>
                  <a:lnTo>
                    <a:pt x="819" y="670"/>
                  </a:lnTo>
                  <a:lnTo>
                    <a:pt x="841" y="688"/>
                  </a:lnTo>
                  <a:lnTo>
                    <a:pt x="824" y="722"/>
                  </a:lnTo>
                  <a:lnTo>
                    <a:pt x="831" y="738"/>
                  </a:lnTo>
                  <a:lnTo>
                    <a:pt x="830" y="747"/>
                  </a:lnTo>
                  <a:lnTo>
                    <a:pt x="804" y="747"/>
                  </a:lnTo>
                  <a:lnTo>
                    <a:pt x="785" y="755"/>
                  </a:lnTo>
                  <a:lnTo>
                    <a:pt x="800" y="776"/>
                  </a:lnTo>
                  <a:lnTo>
                    <a:pt x="790" y="802"/>
                  </a:lnTo>
                  <a:lnTo>
                    <a:pt x="762" y="808"/>
                  </a:lnTo>
                  <a:lnTo>
                    <a:pt x="765" y="822"/>
                  </a:lnTo>
                  <a:lnTo>
                    <a:pt x="757" y="831"/>
                  </a:lnTo>
                  <a:lnTo>
                    <a:pt x="710" y="827"/>
                  </a:lnTo>
                  <a:lnTo>
                    <a:pt x="692" y="814"/>
                  </a:lnTo>
                  <a:lnTo>
                    <a:pt x="688" y="784"/>
                  </a:lnTo>
                  <a:lnTo>
                    <a:pt x="676" y="773"/>
                  </a:lnTo>
                  <a:lnTo>
                    <a:pt x="660" y="784"/>
                  </a:lnTo>
                  <a:lnTo>
                    <a:pt x="631" y="755"/>
                  </a:lnTo>
                  <a:lnTo>
                    <a:pt x="608" y="739"/>
                  </a:lnTo>
                  <a:lnTo>
                    <a:pt x="606" y="718"/>
                  </a:lnTo>
                  <a:lnTo>
                    <a:pt x="599" y="702"/>
                  </a:lnTo>
                  <a:lnTo>
                    <a:pt x="587" y="702"/>
                  </a:lnTo>
                  <a:lnTo>
                    <a:pt x="541" y="722"/>
                  </a:lnTo>
                  <a:lnTo>
                    <a:pt x="544" y="744"/>
                  </a:lnTo>
                  <a:lnTo>
                    <a:pt x="526" y="744"/>
                  </a:lnTo>
                  <a:lnTo>
                    <a:pt x="499" y="715"/>
                  </a:lnTo>
                  <a:lnTo>
                    <a:pt x="469" y="713"/>
                  </a:lnTo>
                  <a:lnTo>
                    <a:pt x="458" y="696"/>
                  </a:lnTo>
                  <a:lnTo>
                    <a:pt x="467" y="677"/>
                  </a:lnTo>
                  <a:lnTo>
                    <a:pt x="485" y="694"/>
                  </a:lnTo>
                  <a:lnTo>
                    <a:pt x="505" y="701"/>
                  </a:lnTo>
                  <a:lnTo>
                    <a:pt x="521" y="687"/>
                  </a:lnTo>
                  <a:lnTo>
                    <a:pt x="521" y="656"/>
                  </a:lnTo>
                  <a:lnTo>
                    <a:pt x="540" y="638"/>
                  </a:lnTo>
                  <a:lnTo>
                    <a:pt x="554" y="624"/>
                  </a:lnTo>
                  <a:lnTo>
                    <a:pt x="547" y="605"/>
                  </a:lnTo>
                  <a:lnTo>
                    <a:pt x="584" y="576"/>
                  </a:lnTo>
                  <a:lnTo>
                    <a:pt x="590" y="530"/>
                  </a:lnTo>
                  <a:lnTo>
                    <a:pt x="573" y="507"/>
                  </a:lnTo>
                  <a:lnTo>
                    <a:pt x="564" y="467"/>
                  </a:lnTo>
                  <a:lnTo>
                    <a:pt x="517" y="407"/>
                  </a:lnTo>
                  <a:lnTo>
                    <a:pt x="493" y="415"/>
                  </a:lnTo>
                  <a:lnTo>
                    <a:pt x="461" y="386"/>
                  </a:lnTo>
                  <a:lnTo>
                    <a:pt x="416" y="358"/>
                  </a:lnTo>
                  <a:lnTo>
                    <a:pt x="397" y="314"/>
                  </a:lnTo>
                  <a:lnTo>
                    <a:pt x="363" y="327"/>
                  </a:lnTo>
                  <a:lnTo>
                    <a:pt x="298" y="286"/>
                  </a:lnTo>
                  <a:lnTo>
                    <a:pt x="266" y="302"/>
                  </a:lnTo>
                  <a:lnTo>
                    <a:pt x="218" y="296"/>
                  </a:lnTo>
                  <a:lnTo>
                    <a:pt x="181" y="318"/>
                  </a:lnTo>
                  <a:lnTo>
                    <a:pt x="158" y="319"/>
                  </a:lnTo>
                  <a:lnTo>
                    <a:pt x="119" y="297"/>
                  </a:lnTo>
                  <a:lnTo>
                    <a:pt x="95" y="281"/>
                  </a:lnTo>
                  <a:lnTo>
                    <a:pt x="9" y="261"/>
                  </a:lnTo>
                  <a:lnTo>
                    <a:pt x="9" y="261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5" name="河北">
              <a:hlinkClick r:id="" action="ppaction://macro?name=Slide1.河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766368" y="2363391"/>
              <a:ext cx="814444" cy="1208831"/>
            </a:xfrm>
            <a:custGeom>
              <a:avLst/>
              <a:gdLst>
                <a:gd name="T0" fmla="*/ 152 w 384"/>
                <a:gd name="T1" fmla="*/ 534 h 552"/>
                <a:gd name="T2" fmla="*/ 185 w 384"/>
                <a:gd name="T3" fmla="*/ 431 h 552"/>
                <a:gd name="T4" fmla="*/ 255 w 384"/>
                <a:gd name="T5" fmla="*/ 385 h 552"/>
                <a:gd name="T6" fmla="*/ 272 w 384"/>
                <a:gd name="T7" fmla="*/ 344 h 552"/>
                <a:gd name="T8" fmla="*/ 241 w 384"/>
                <a:gd name="T9" fmla="*/ 327 h 552"/>
                <a:gd name="T10" fmla="*/ 203 w 384"/>
                <a:gd name="T11" fmla="*/ 308 h 552"/>
                <a:gd name="T12" fmla="*/ 183 w 384"/>
                <a:gd name="T13" fmla="*/ 257 h 552"/>
                <a:gd name="T14" fmla="*/ 149 w 384"/>
                <a:gd name="T15" fmla="*/ 261 h 552"/>
                <a:gd name="T16" fmla="*/ 111 w 384"/>
                <a:gd name="T17" fmla="*/ 251 h 552"/>
                <a:gd name="T18" fmla="*/ 138 w 384"/>
                <a:gd name="T19" fmla="*/ 195 h 552"/>
                <a:gd name="T20" fmla="*/ 168 w 384"/>
                <a:gd name="T21" fmla="*/ 141 h 552"/>
                <a:gd name="T22" fmla="*/ 221 w 384"/>
                <a:gd name="T23" fmla="*/ 164 h 552"/>
                <a:gd name="T24" fmla="*/ 242 w 384"/>
                <a:gd name="T25" fmla="*/ 200 h 552"/>
                <a:gd name="T26" fmla="*/ 245 w 384"/>
                <a:gd name="T27" fmla="*/ 233 h 552"/>
                <a:gd name="T28" fmla="*/ 275 w 384"/>
                <a:gd name="T29" fmla="*/ 265 h 552"/>
                <a:gd name="T30" fmla="*/ 351 w 384"/>
                <a:gd name="T31" fmla="*/ 246 h 552"/>
                <a:gd name="T32" fmla="*/ 383 w 384"/>
                <a:gd name="T33" fmla="*/ 183 h 552"/>
                <a:gd name="T34" fmla="*/ 343 w 384"/>
                <a:gd name="T35" fmla="*/ 150 h 552"/>
                <a:gd name="T36" fmla="*/ 323 w 384"/>
                <a:gd name="T37" fmla="*/ 97 h 552"/>
                <a:gd name="T38" fmla="*/ 255 w 384"/>
                <a:gd name="T39" fmla="*/ 61 h 552"/>
                <a:gd name="T40" fmla="*/ 217 w 384"/>
                <a:gd name="T41" fmla="*/ 0 h 552"/>
                <a:gd name="T42" fmla="*/ 168 w 384"/>
                <a:gd name="T43" fmla="*/ 35 h 552"/>
                <a:gd name="T44" fmla="*/ 170 w 384"/>
                <a:gd name="T45" fmla="*/ 63 h 552"/>
                <a:gd name="T46" fmla="*/ 123 w 384"/>
                <a:gd name="T47" fmla="*/ 78 h 552"/>
                <a:gd name="T48" fmla="*/ 98 w 384"/>
                <a:gd name="T49" fmla="*/ 86 h 552"/>
                <a:gd name="T50" fmla="*/ 55 w 384"/>
                <a:gd name="T51" fmla="*/ 98 h 552"/>
                <a:gd name="T52" fmla="*/ 44 w 384"/>
                <a:gd name="T53" fmla="*/ 63 h 552"/>
                <a:gd name="T54" fmla="*/ 7 w 384"/>
                <a:gd name="T55" fmla="*/ 113 h 552"/>
                <a:gd name="T56" fmla="*/ 24 w 384"/>
                <a:gd name="T57" fmla="*/ 194 h 552"/>
                <a:gd name="T58" fmla="*/ 44 w 384"/>
                <a:gd name="T59" fmla="*/ 246 h 552"/>
                <a:gd name="T60" fmla="*/ 52 w 384"/>
                <a:gd name="T61" fmla="*/ 304 h 552"/>
                <a:gd name="T62" fmla="*/ 5 w 384"/>
                <a:gd name="T63" fmla="*/ 373 h 552"/>
                <a:gd name="T64" fmla="*/ 50 w 384"/>
                <a:gd name="T65" fmla="*/ 440 h 552"/>
                <a:gd name="T66" fmla="*/ 36 w 384"/>
                <a:gd name="T67" fmla="*/ 484 h 552"/>
                <a:gd name="T68" fmla="*/ 18 w 384"/>
                <a:gd name="T69" fmla="*/ 520 h 552"/>
                <a:gd name="T70" fmla="*/ 109 w 384"/>
                <a:gd name="T71" fmla="*/ 551 h 552"/>
                <a:gd name="T72" fmla="*/ 149 w 384"/>
                <a:gd name="T73" fmla="*/ 543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84" h="552">
                  <a:moveTo>
                    <a:pt x="149" y="543"/>
                  </a:moveTo>
                  <a:lnTo>
                    <a:pt x="152" y="534"/>
                  </a:lnTo>
                  <a:lnTo>
                    <a:pt x="140" y="511"/>
                  </a:lnTo>
                  <a:lnTo>
                    <a:pt x="185" y="431"/>
                  </a:lnTo>
                  <a:lnTo>
                    <a:pt x="225" y="394"/>
                  </a:lnTo>
                  <a:lnTo>
                    <a:pt x="255" y="385"/>
                  </a:lnTo>
                  <a:lnTo>
                    <a:pt x="282" y="351"/>
                  </a:lnTo>
                  <a:lnTo>
                    <a:pt x="272" y="344"/>
                  </a:lnTo>
                  <a:lnTo>
                    <a:pt x="262" y="318"/>
                  </a:lnTo>
                  <a:lnTo>
                    <a:pt x="241" y="327"/>
                  </a:lnTo>
                  <a:lnTo>
                    <a:pt x="205" y="317"/>
                  </a:lnTo>
                  <a:lnTo>
                    <a:pt x="203" y="308"/>
                  </a:lnTo>
                  <a:lnTo>
                    <a:pt x="202" y="249"/>
                  </a:lnTo>
                  <a:lnTo>
                    <a:pt x="183" y="257"/>
                  </a:lnTo>
                  <a:lnTo>
                    <a:pt x="172" y="267"/>
                  </a:lnTo>
                  <a:lnTo>
                    <a:pt x="149" y="261"/>
                  </a:lnTo>
                  <a:lnTo>
                    <a:pt x="116" y="265"/>
                  </a:lnTo>
                  <a:lnTo>
                    <a:pt x="111" y="251"/>
                  </a:lnTo>
                  <a:lnTo>
                    <a:pt x="114" y="223"/>
                  </a:lnTo>
                  <a:lnTo>
                    <a:pt x="138" y="195"/>
                  </a:lnTo>
                  <a:lnTo>
                    <a:pt x="143" y="165"/>
                  </a:lnTo>
                  <a:lnTo>
                    <a:pt x="168" y="141"/>
                  </a:lnTo>
                  <a:lnTo>
                    <a:pt x="211" y="164"/>
                  </a:lnTo>
                  <a:lnTo>
                    <a:pt x="221" y="164"/>
                  </a:lnTo>
                  <a:lnTo>
                    <a:pt x="229" y="194"/>
                  </a:lnTo>
                  <a:lnTo>
                    <a:pt x="242" y="200"/>
                  </a:lnTo>
                  <a:lnTo>
                    <a:pt x="248" y="220"/>
                  </a:lnTo>
                  <a:lnTo>
                    <a:pt x="245" y="233"/>
                  </a:lnTo>
                  <a:lnTo>
                    <a:pt x="272" y="251"/>
                  </a:lnTo>
                  <a:lnTo>
                    <a:pt x="275" y="265"/>
                  </a:lnTo>
                  <a:lnTo>
                    <a:pt x="298" y="276"/>
                  </a:lnTo>
                  <a:lnTo>
                    <a:pt x="351" y="246"/>
                  </a:lnTo>
                  <a:lnTo>
                    <a:pt x="351" y="228"/>
                  </a:lnTo>
                  <a:lnTo>
                    <a:pt x="383" y="183"/>
                  </a:lnTo>
                  <a:lnTo>
                    <a:pt x="360" y="151"/>
                  </a:lnTo>
                  <a:lnTo>
                    <a:pt x="343" y="150"/>
                  </a:lnTo>
                  <a:lnTo>
                    <a:pt x="313" y="129"/>
                  </a:lnTo>
                  <a:lnTo>
                    <a:pt x="323" y="97"/>
                  </a:lnTo>
                  <a:lnTo>
                    <a:pt x="275" y="92"/>
                  </a:lnTo>
                  <a:lnTo>
                    <a:pt x="255" y="61"/>
                  </a:lnTo>
                  <a:lnTo>
                    <a:pt x="257" y="45"/>
                  </a:lnTo>
                  <a:lnTo>
                    <a:pt x="217" y="0"/>
                  </a:lnTo>
                  <a:lnTo>
                    <a:pt x="190" y="13"/>
                  </a:lnTo>
                  <a:lnTo>
                    <a:pt x="168" y="35"/>
                  </a:lnTo>
                  <a:lnTo>
                    <a:pt x="176" y="52"/>
                  </a:lnTo>
                  <a:lnTo>
                    <a:pt x="170" y="63"/>
                  </a:lnTo>
                  <a:lnTo>
                    <a:pt x="138" y="64"/>
                  </a:lnTo>
                  <a:lnTo>
                    <a:pt x="123" y="78"/>
                  </a:lnTo>
                  <a:lnTo>
                    <a:pt x="111" y="73"/>
                  </a:lnTo>
                  <a:lnTo>
                    <a:pt x="98" y="86"/>
                  </a:lnTo>
                  <a:lnTo>
                    <a:pt x="68" y="107"/>
                  </a:lnTo>
                  <a:lnTo>
                    <a:pt x="55" y="98"/>
                  </a:lnTo>
                  <a:lnTo>
                    <a:pt x="55" y="68"/>
                  </a:lnTo>
                  <a:lnTo>
                    <a:pt x="44" y="63"/>
                  </a:lnTo>
                  <a:lnTo>
                    <a:pt x="28" y="69"/>
                  </a:lnTo>
                  <a:lnTo>
                    <a:pt x="7" y="113"/>
                  </a:lnTo>
                  <a:lnTo>
                    <a:pt x="0" y="154"/>
                  </a:lnTo>
                  <a:lnTo>
                    <a:pt x="24" y="194"/>
                  </a:lnTo>
                  <a:lnTo>
                    <a:pt x="44" y="212"/>
                  </a:lnTo>
                  <a:lnTo>
                    <a:pt x="44" y="246"/>
                  </a:lnTo>
                  <a:lnTo>
                    <a:pt x="58" y="274"/>
                  </a:lnTo>
                  <a:lnTo>
                    <a:pt x="52" y="304"/>
                  </a:lnTo>
                  <a:lnTo>
                    <a:pt x="20" y="326"/>
                  </a:lnTo>
                  <a:lnTo>
                    <a:pt x="5" y="373"/>
                  </a:lnTo>
                  <a:lnTo>
                    <a:pt x="31" y="403"/>
                  </a:lnTo>
                  <a:lnTo>
                    <a:pt x="50" y="440"/>
                  </a:lnTo>
                  <a:lnTo>
                    <a:pt x="39" y="459"/>
                  </a:lnTo>
                  <a:lnTo>
                    <a:pt x="36" y="484"/>
                  </a:lnTo>
                  <a:lnTo>
                    <a:pt x="24" y="501"/>
                  </a:lnTo>
                  <a:lnTo>
                    <a:pt x="18" y="520"/>
                  </a:lnTo>
                  <a:lnTo>
                    <a:pt x="36" y="541"/>
                  </a:lnTo>
                  <a:lnTo>
                    <a:pt x="109" y="551"/>
                  </a:lnTo>
                  <a:lnTo>
                    <a:pt x="138" y="539"/>
                  </a:lnTo>
                  <a:lnTo>
                    <a:pt x="149" y="543"/>
                  </a:lnTo>
                  <a:lnTo>
                    <a:pt x="149" y="543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6" name="内蒙古">
              <a:hlinkClick r:id="" action="ppaction://macro?name=Slide1.内蒙古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3690122" y="248400"/>
              <a:ext cx="3313601" cy="3164400"/>
            </a:xfrm>
            <a:custGeom>
              <a:avLst/>
              <a:gdLst>
                <a:gd name="T0" fmla="*/ 517 w 1583"/>
                <a:gd name="T1" fmla="*/ 1381 h 1423"/>
                <a:gd name="T2" fmla="*/ 586 w 1583"/>
                <a:gd name="T3" fmla="*/ 1260 h 1423"/>
                <a:gd name="T4" fmla="*/ 635 w 1583"/>
                <a:gd name="T5" fmla="*/ 1373 h 1423"/>
                <a:gd name="T6" fmla="*/ 700 w 1583"/>
                <a:gd name="T7" fmla="*/ 1397 h 1423"/>
                <a:gd name="T8" fmla="*/ 779 w 1583"/>
                <a:gd name="T9" fmla="*/ 1277 h 1423"/>
                <a:gd name="T10" fmla="*/ 862 w 1583"/>
                <a:gd name="T11" fmla="*/ 1235 h 1423"/>
                <a:gd name="T12" fmla="*/ 958 w 1583"/>
                <a:gd name="T13" fmla="*/ 1159 h 1423"/>
                <a:gd name="T14" fmla="*/ 1015 w 1583"/>
                <a:gd name="T15" fmla="*/ 1085 h 1423"/>
                <a:gd name="T16" fmla="*/ 1070 w 1583"/>
                <a:gd name="T17" fmla="*/ 999 h 1423"/>
                <a:gd name="T18" fmla="*/ 1126 w 1583"/>
                <a:gd name="T19" fmla="*/ 1004 h 1423"/>
                <a:gd name="T20" fmla="*/ 1191 w 1583"/>
                <a:gd name="T21" fmla="*/ 983 h 1423"/>
                <a:gd name="T22" fmla="*/ 1272 w 1583"/>
                <a:gd name="T23" fmla="*/ 976 h 1423"/>
                <a:gd name="T24" fmla="*/ 1349 w 1583"/>
                <a:gd name="T25" fmla="*/ 1005 h 1423"/>
                <a:gd name="T26" fmla="*/ 1389 w 1583"/>
                <a:gd name="T27" fmla="*/ 974 h 1423"/>
                <a:gd name="T28" fmla="*/ 1472 w 1583"/>
                <a:gd name="T29" fmla="*/ 898 h 1423"/>
                <a:gd name="T30" fmla="*/ 1543 w 1583"/>
                <a:gd name="T31" fmla="*/ 859 h 1423"/>
                <a:gd name="T32" fmla="*/ 1562 w 1583"/>
                <a:gd name="T33" fmla="*/ 794 h 1423"/>
                <a:gd name="T34" fmla="*/ 1475 w 1583"/>
                <a:gd name="T35" fmla="*/ 745 h 1423"/>
                <a:gd name="T36" fmla="*/ 1454 w 1583"/>
                <a:gd name="T37" fmla="*/ 652 h 1423"/>
                <a:gd name="T38" fmla="*/ 1480 w 1583"/>
                <a:gd name="T39" fmla="*/ 621 h 1423"/>
                <a:gd name="T40" fmla="*/ 1490 w 1583"/>
                <a:gd name="T41" fmla="*/ 546 h 1423"/>
                <a:gd name="T42" fmla="*/ 1490 w 1583"/>
                <a:gd name="T43" fmla="*/ 529 h 1423"/>
                <a:gd name="T44" fmla="*/ 1510 w 1583"/>
                <a:gd name="T45" fmla="*/ 390 h 1423"/>
                <a:gd name="T46" fmla="*/ 1539 w 1583"/>
                <a:gd name="T47" fmla="*/ 404 h 1423"/>
                <a:gd name="T48" fmla="*/ 1552 w 1583"/>
                <a:gd name="T49" fmla="*/ 223 h 1423"/>
                <a:gd name="T50" fmla="*/ 1451 w 1583"/>
                <a:gd name="T51" fmla="*/ 146 h 1423"/>
                <a:gd name="T52" fmla="*/ 1374 w 1583"/>
                <a:gd name="T53" fmla="*/ 98 h 1423"/>
                <a:gd name="T54" fmla="*/ 1297 w 1583"/>
                <a:gd name="T55" fmla="*/ 74 h 1423"/>
                <a:gd name="T56" fmla="*/ 1283 w 1583"/>
                <a:gd name="T57" fmla="*/ 0 h 1423"/>
                <a:gd name="T58" fmla="*/ 1254 w 1583"/>
                <a:gd name="T59" fmla="*/ 74 h 1423"/>
                <a:gd name="T60" fmla="*/ 1215 w 1583"/>
                <a:gd name="T61" fmla="*/ 268 h 1423"/>
                <a:gd name="T62" fmla="*/ 1111 w 1583"/>
                <a:gd name="T63" fmla="*/ 346 h 1423"/>
                <a:gd name="T64" fmla="*/ 1043 w 1583"/>
                <a:gd name="T65" fmla="*/ 484 h 1423"/>
                <a:gd name="T66" fmla="*/ 1150 w 1583"/>
                <a:gd name="T67" fmla="*/ 508 h 1423"/>
                <a:gd name="T68" fmla="*/ 1302 w 1583"/>
                <a:gd name="T69" fmla="*/ 560 h 1423"/>
                <a:gd name="T70" fmla="*/ 1195 w 1583"/>
                <a:gd name="T71" fmla="*/ 604 h 1423"/>
                <a:gd name="T72" fmla="*/ 1108 w 1583"/>
                <a:gd name="T73" fmla="*/ 663 h 1423"/>
                <a:gd name="T74" fmla="*/ 993 w 1583"/>
                <a:gd name="T75" fmla="*/ 767 h 1423"/>
                <a:gd name="T76" fmla="*/ 857 w 1583"/>
                <a:gd name="T77" fmla="*/ 787 h 1423"/>
                <a:gd name="T78" fmla="*/ 827 w 1583"/>
                <a:gd name="T79" fmla="*/ 918 h 1423"/>
                <a:gd name="T80" fmla="*/ 617 w 1583"/>
                <a:gd name="T81" fmla="*/ 1007 h 1423"/>
                <a:gd name="T82" fmla="*/ 438 w 1583"/>
                <a:gd name="T83" fmla="*/ 1062 h 1423"/>
                <a:gd name="T84" fmla="*/ 160 w 1583"/>
                <a:gd name="T85" fmla="*/ 998 h 1423"/>
                <a:gd name="T86" fmla="*/ 10 w 1583"/>
                <a:gd name="T87" fmla="*/ 1045 h 1423"/>
                <a:gd name="T88" fmla="*/ 96 w 1583"/>
                <a:gd name="T89" fmla="*/ 1143 h 1423"/>
                <a:gd name="T90" fmla="*/ 180 w 1583"/>
                <a:gd name="T91" fmla="*/ 1180 h 1423"/>
                <a:gd name="T92" fmla="*/ 206 w 1583"/>
                <a:gd name="T93" fmla="*/ 1257 h 1423"/>
                <a:gd name="T94" fmla="*/ 295 w 1583"/>
                <a:gd name="T95" fmla="*/ 1307 h 1423"/>
                <a:gd name="T96" fmla="*/ 424 w 1583"/>
                <a:gd name="T97" fmla="*/ 1293 h 1423"/>
                <a:gd name="T98" fmla="*/ 381 w 1583"/>
                <a:gd name="T99" fmla="*/ 1362 h 1423"/>
                <a:gd name="T100" fmla="*/ 447 w 1583"/>
                <a:gd name="T101" fmla="*/ 1419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83" h="1423">
                  <a:moveTo>
                    <a:pt x="447" y="1419"/>
                  </a:moveTo>
                  <a:lnTo>
                    <a:pt x="468" y="1413"/>
                  </a:lnTo>
                  <a:lnTo>
                    <a:pt x="486" y="1405"/>
                  </a:lnTo>
                  <a:lnTo>
                    <a:pt x="517" y="1381"/>
                  </a:lnTo>
                  <a:lnTo>
                    <a:pt x="524" y="1339"/>
                  </a:lnTo>
                  <a:lnTo>
                    <a:pt x="542" y="1281"/>
                  </a:lnTo>
                  <a:lnTo>
                    <a:pt x="582" y="1254"/>
                  </a:lnTo>
                  <a:lnTo>
                    <a:pt x="586" y="1260"/>
                  </a:lnTo>
                  <a:lnTo>
                    <a:pt x="598" y="1301"/>
                  </a:lnTo>
                  <a:lnTo>
                    <a:pt x="579" y="1326"/>
                  </a:lnTo>
                  <a:lnTo>
                    <a:pt x="576" y="1350"/>
                  </a:lnTo>
                  <a:lnTo>
                    <a:pt x="635" y="1373"/>
                  </a:lnTo>
                  <a:lnTo>
                    <a:pt x="640" y="1390"/>
                  </a:lnTo>
                  <a:lnTo>
                    <a:pt x="675" y="1386"/>
                  </a:lnTo>
                  <a:lnTo>
                    <a:pt x="693" y="1392"/>
                  </a:lnTo>
                  <a:lnTo>
                    <a:pt x="700" y="1397"/>
                  </a:lnTo>
                  <a:lnTo>
                    <a:pt x="761" y="1309"/>
                  </a:lnTo>
                  <a:lnTo>
                    <a:pt x="777" y="1304"/>
                  </a:lnTo>
                  <a:lnTo>
                    <a:pt x="781" y="1293"/>
                  </a:lnTo>
                  <a:lnTo>
                    <a:pt x="779" y="1277"/>
                  </a:lnTo>
                  <a:lnTo>
                    <a:pt x="799" y="1246"/>
                  </a:lnTo>
                  <a:lnTo>
                    <a:pt x="838" y="1245"/>
                  </a:lnTo>
                  <a:lnTo>
                    <a:pt x="852" y="1228"/>
                  </a:lnTo>
                  <a:lnTo>
                    <a:pt x="862" y="1235"/>
                  </a:lnTo>
                  <a:lnTo>
                    <a:pt x="883" y="1217"/>
                  </a:lnTo>
                  <a:lnTo>
                    <a:pt x="897" y="1217"/>
                  </a:lnTo>
                  <a:lnTo>
                    <a:pt x="938" y="1158"/>
                  </a:lnTo>
                  <a:lnTo>
                    <a:pt x="958" y="1159"/>
                  </a:lnTo>
                  <a:lnTo>
                    <a:pt x="984" y="1142"/>
                  </a:lnTo>
                  <a:lnTo>
                    <a:pt x="992" y="1149"/>
                  </a:lnTo>
                  <a:lnTo>
                    <a:pt x="1039" y="1125"/>
                  </a:lnTo>
                  <a:lnTo>
                    <a:pt x="1015" y="1085"/>
                  </a:lnTo>
                  <a:lnTo>
                    <a:pt x="1022" y="1044"/>
                  </a:lnTo>
                  <a:lnTo>
                    <a:pt x="1043" y="1000"/>
                  </a:lnTo>
                  <a:lnTo>
                    <a:pt x="1059" y="994"/>
                  </a:lnTo>
                  <a:lnTo>
                    <a:pt x="1070" y="999"/>
                  </a:lnTo>
                  <a:lnTo>
                    <a:pt x="1070" y="1029"/>
                  </a:lnTo>
                  <a:lnTo>
                    <a:pt x="1083" y="1038"/>
                  </a:lnTo>
                  <a:lnTo>
                    <a:pt x="1113" y="1017"/>
                  </a:lnTo>
                  <a:lnTo>
                    <a:pt x="1126" y="1004"/>
                  </a:lnTo>
                  <a:lnTo>
                    <a:pt x="1138" y="1009"/>
                  </a:lnTo>
                  <a:lnTo>
                    <a:pt x="1153" y="995"/>
                  </a:lnTo>
                  <a:lnTo>
                    <a:pt x="1185" y="994"/>
                  </a:lnTo>
                  <a:lnTo>
                    <a:pt x="1191" y="983"/>
                  </a:lnTo>
                  <a:lnTo>
                    <a:pt x="1183" y="966"/>
                  </a:lnTo>
                  <a:lnTo>
                    <a:pt x="1205" y="944"/>
                  </a:lnTo>
                  <a:lnTo>
                    <a:pt x="1232" y="931"/>
                  </a:lnTo>
                  <a:lnTo>
                    <a:pt x="1272" y="976"/>
                  </a:lnTo>
                  <a:lnTo>
                    <a:pt x="1270" y="992"/>
                  </a:lnTo>
                  <a:lnTo>
                    <a:pt x="1290" y="1023"/>
                  </a:lnTo>
                  <a:lnTo>
                    <a:pt x="1338" y="1028"/>
                  </a:lnTo>
                  <a:lnTo>
                    <a:pt x="1349" y="1005"/>
                  </a:lnTo>
                  <a:lnTo>
                    <a:pt x="1336" y="940"/>
                  </a:lnTo>
                  <a:lnTo>
                    <a:pt x="1348" y="928"/>
                  </a:lnTo>
                  <a:lnTo>
                    <a:pt x="1370" y="944"/>
                  </a:lnTo>
                  <a:lnTo>
                    <a:pt x="1389" y="974"/>
                  </a:lnTo>
                  <a:lnTo>
                    <a:pt x="1422" y="926"/>
                  </a:lnTo>
                  <a:lnTo>
                    <a:pt x="1437" y="921"/>
                  </a:lnTo>
                  <a:lnTo>
                    <a:pt x="1461" y="898"/>
                  </a:lnTo>
                  <a:lnTo>
                    <a:pt x="1472" y="898"/>
                  </a:lnTo>
                  <a:lnTo>
                    <a:pt x="1491" y="878"/>
                  </a:lnTo>
                  <a:lnTo>
                    <a:pt x="1503" y="878"/>
                  </a:lnTo>
                  <a:lnTo>
                    <a:pt x="1514" y="859"/>
                  </a:lnTo>
                  <a:lnTo>
                    <a:pt x="1543" y="859"/>
                  </a:lnTo>
                  <a:lnTo>
                    <a:pt x="1569" y="833"/>
                  </a:lnTo>
                  <a:lnTo>
                    <a:pt x="1582" y="820"/>
                  </a:lnTo>
                  <a:lnTo>
                    <a:pt x="1582" y="806"/>
                  </a:lnTo>
                  <a:lnTo>
                    <a:pt x="1562" y="794"/>
                  </a:lnTo>
                  <a:lnTo>
                    <a:pt x="1562" y="767"/>
                  </a:lnTo>
                  <a:lnTo>
                    <a:pt x="1523" y="719"/>
                  </a:lnTo>
                  <a:lnTo>
                    <a:pt x="1486" y="754"/>
                  </a:lnTo>
                  <a:lnTo>
                    <a:pt x="1475" y="745"/>
                  </a:lnTo>
                  <a:lnTo>
                    <a:pt x="1473" y="726"/>
                  </a:lnTo>
                  <a:lnTo>
                    <a:pt x="1459" y="703"/>
                  </a:lnTo>
                  <a:lnTo>
                    <a:pt x="1454" y="678"/>
                  </a:lnTo>
                  <a:lnTo>
                    <a:pt x="1454" y="652"/>
                  </a:lnTo>
                  <a:lnTo>
                    <a:pt x="1428" y="633"/>
                  </a:lnTo>
                  <a:lnTo>
                    <a:pt x="1425" y="623"/>
                  </a:lnTo>
                  <a:lnTo>
                    <a:pt x="1432" y="607"/>
                  </a:lnTo>
                  <a:lnTo>
                    <a:pt x="1480" y="621"/>
                  </a:lnTo>
                  <a:lnTo>
                    <a:pt x="1483" y="599"/>
                  </a:lnTo>
                  <a:lnTo>
                    <a:pt x="1499" y="578"/>
                  </a:lnTo>
                  <a:lnTo>
                    <a:pt x="1488" y="567"/>
                  </a:lnTo>
                  <a:lnTo>
                    <a:pt x="1490" y="546"/>
                  </a:lnTo>
                  <a:lnTo>
                    <a:pt x="1514" y="536"/>
                  </a:lnTo>
                  <a:lnTo>
                    <a:pt x="1519" y="529"/>
                  </a:lnTo>
                  <a:lnTo>
                    <a:pt x="1515" y="521"/>
                  </a:lnTo>
                  <a:lnTo>
                    <a:pt x="1490" y="529"/>
                  </a:lnTo>
                  <a:lnTo>
                    <a:pt x="1444" y="496"/>
                  </a:lnTo>
                  <a:lnTo>
                    <a:pt x="1442" y="487"/>
                  </a:lnTo>
                  <a:lnTo>
                    <a:pt x="1464" y="459"/>
                  </a:lnTo>
                  <a:lnTo>
                    <a:pt x="1510" y="390"/>
                  </a:lnTo>
                  <a:lnTo>
                    <a:pt x="1514" y="382"/>
                  </a:lnTo>
                  <a:lnTo>
                    <a:pt x="1521" y="382"/>
                  </a:lnTo>
                  <a:lnTo>
                    <a:pt x="1536" y="401"/>
                  </a:lnTo>
                  <a:lnTo>
                    <a:pt x="1539" y="404"/>
                  </a:lnTo>
                  <a:lnTo>
                    <a:pt x="1542" y="318"/>
                  </a:lnTo>
                  <a:lnTo>
                    <a:pt x="1557" y="310"/>
                  </a:lnTo>
                  <a:lnTo>
                    <a:pt x="1557" y="277"/>
                  </a:lnTo>
                  <a:lnTo>
                    <a:pt x="1552" y="223"/>
                  </a:lnTo>
                  <a:lnTo>
                    <a:pt x="1571" y="149"/>
                  </a:lnTo>
                  <a:lnTo>
                    <a:pt x="1515" y="107"/>
                  </a:lnTo>
                  <a:lnTo>
                    <a:pt x="1473" y="142"/>
                  </a:lnTo>
                  <a:lnTo>
                    <a:pt x="1451" y="146"/>
                  </a:lnTo>
                  <a:lnTo>
                    <a:pt x="1440" y="157"/>
                  </a:lnTo>
                  <a:lnTo>
                    <a:pt x="1403" y="151"/>
                  </a:lnTo>
                  <a:lnTo>
                    <a:pt x="1385" y="130"/>
                  </a:lnTo>
                  <a:lnTo>
                    <a:pt x="1374" y="98"/>
                  </a:lnTo>
                  <a:lnTo>
                    <a:pt x="1375" y="85"/>
                  </a:lnTo>
                  <a:lnTo>
                    <a:pt x="1346" y="66"/>
                  </a:lnTo>
                  <a:lnTo>
                    <a:pt x="1329" y="93"/>
                  </a:lnTo>
                  <a:lnTo>
                    <a:pt x="1297" y="74"/>
                  </a:lnTo>
                  <a:lnTo>
                    <a:pt x="1292" y="69"/>
                  </a:lnTo>
                  <a:lnTo>
                    <a:pt x="1311" y="20"/>
                  </a:lnTo>
                  <a:lnTo>
                    <a:pt x="1296" y="0"/>
                  </a:lnTo>
                  <a:lnTo>
                    <a:pt x="1283" y="0"/>
                  </a:lnTo>
                  <a:lnTo>
                    <a:pt x="1249" y="24"/>
                  </a:lnTo>
                  <a:lnTo>
                    <a:pt x="1222" y="64"/>
                  </a:lnTo>
                  <a:lnTo>
                    <a:pt x="1234" y="71"/>
                  </a:lnTo>
                  <a:lnTo>
                    <a:pt x="1254" y="74"/>
                  </a:lnTo>
                  <a:lnTo>
                    <a:pt x="1270" y="116"/>
                  </a:lnTo>
                  <a:lnTo>
                    <a:pt x="1260" y="133"/>
                  </a:lnTo>
                  <a:lnTo>
                    <a:pt x="1244" y="157"/>
                  </a:lnTo>
                  <a:lnTo>
                    <a:pt x="1215" y="268"/>
                  </a:lnTo>
                  <a:lnTo>
                    <a:pt x="1226" y="287"/>
                  </a:lnTo>
                  <a:lnTo>
                    <a:pt x="1217" y="303"/>
                  </a:lnTo>
                  <a:lnTo>
                    <a:pt x="1148" y="353"/>
                  </a:lnTo>
                  <a:lnTo>
                    <a:pt x="1111" y="346"/>
                  </a:lnTo>
                  <a:lnTo>
                    <a:pt x="1090" y="338"/>
                  </a:lnTo>
                  <a:lnTo>
                    <a:pt x="1088" y="349"/>
                  </a:lnTo>
                  <a:lnTo>
                    <a:pt x="1058" y="469"/>
                  </a:lnTo>
                  <a:lnTo>
                    <a:pt x="1043" y="484"/>
                  </a:lnTo>
                  <a:lnTo>
                    <a:pt x="1051" y="505"/>
                  </a:lnTo>
                  <a:lnTo>
                    <a:pt x="1068" y="521"/>
                  </a:lnTo>
                  <a:lnTo>
                    <a:pt x="1099" y="505"/>
                  </a:lnTo>
                  <a:lnTo>
                    <a:pt x="1150" y="508"/>
                  </a:lnTo>
                  <a:lnTo>
                    <a:pt x="1164" y="484"/>
                  </a:lnTo>
                  <a:lnTo>
                    <a:pt x="1191" y="478"/>
                  </a:lnTo>
                  <a:lnTo>
                    <a:pt x="1240" y="496"/>
                  </a:lnTo>
                  <a:lnTo>
                    <a:pt x="1302" y="560"/>
                  </a:lnTo>
                  <a:lnTo>
                    <a:pt x="1302" y="573"/>
                  </a:lnTo>
                  <a:lnTo>
                    <a:pt x="1288" y="582"/>
                  </a:lnTo>
                  <a:lnTo>
                    <a:pt x="1218" y="585"/>
                  </a:lnTo>
                  <a:lnTo>
                    <a:pt x="1195" y="604"/>
                  </a:lnTo>
                  <a:lnTo>
                    <a:pt x="1177" y="602"/>
                  </a:lnTo>
                  <a:lnTo>
                    <a:pt x="1164" y="623"/>
                  </a:lnTo>
                  <a:lnTo>
                    <a:pt x="1129" y="630"/>
                  </a:lnTo>
                  <a:lnTo>
                    <a:pt x="1108" y="663"/>
                  </a:lnTo>
                  <a:lnTo>
                    <a:pt x="1104" y="687"/>
                  </a:lnTo>
                  <a:lnTo>
                    <a:pt x="1056" y="719"/>
                  </a:lnTo>
                  <a:lnTo>
                    <a:pt x="1025" y="721"/>
                  </a:lnTo>
                  <a:lnTo>
                    <a:pt x="993" y="767"/>
                  </a:lnTo>
                  <a:lnTo>
                    <a:pt x="961" y="786"/>
                  </a:lnTo>
                  <a:lnTo>
                    <a:pt x="901" y="772"/>
                  </a:lnTo>
                  <a:lnTo>
                    <a:pt x="881" y="763"/>
                  </a:lnTo>
                  <a:lnTo>
                    <a:pt x="857" y="787"/>
                  </a:lnTo>
                  <a:lnTo>
                    <a:pt x="845" y="830"/>
                  </a:lnTo>
                  <a:lnTo>
                    <a:pt x="878" y="878"/>
                  </a:lnTo>
                  <a:lnTo>
                    <a:pt x="857" y="900"/>
                  </a:lnTo>
                  <a:lnTo>
                    <a:pt x="827" y="918"/>
                  </a:lnTo>
                  <a:lnTo>
                    <a:pt x="783" y="974"/>
                  </a:lnTo>
                  <a:lnTo>
                    <a:pt x="724" y="999"/>
                  </a:lnTo>
                  <a:lnTo>
                    <a:pt x="631" y="1009"/>
                  </a:lnTo>
                  <a:lnTo>
                    <a:pt x="617" y="1007"/>
                  </a:lnTo>
                  <a:lnTo>
                    <a:pt x="507" y="1053"/>
                  </a:lnTo>
                  <a:lnTo>
                    <a:pt x="457" y="1085"/>
                  </a:lnTo>
                  <a:lnTo>
                    <a:pt x="443" y="1077"/>
                  </a:lnTo>
                  <a:lnTo>
                    <a:pt x="438" y="1062"/>
                  </a:lnTo>
                  <a:lnTo>
                    <a:pt x="371" y="1058"/>
                  </a:lnTo>
                  <a:lnTo>
                    <a:pt x="293" y="1035"/>
                  </a:lnTo>
                  <a:lnTo>
                    <a:pt x="272" y="1011"/>
                  </a:lnTo>
                  <a:lnTo>
                    <a:pt x="160" y="998"/>
                  </a:lnTo>
                  <a:lnTo>
                    <a:pt x="139" y="1007"/>
                  </a:lnTo>
                  <a:lnTo>
                    <a:pt x="3" y="994"/>
                  </a:lnTo>
                  <a:lnTo>
                    <a:pt x="0" y="1014"/>
                  </a:lnTo>
                  <a:lnTo>
                    <a:pt x="10" y="1045"/>
                  </a:lnTo>
                  <a:lnTo>
                    <a:pt x="4" y="1097"/>
                  </a:lnTo>
                  <a:lnTo>
                    <a:pt x="43" y="1154"/>
                  </a:lnTo>
                  <a:lnTo>
                    <a:pt x="63" y="1167"/>
                  </a:lnTo>
                  <a:lnTo>
                    <a:pt x="96" y="1143"/>
                  </a:lnTo>
                  <a:lnTo>
                    <a:pt x="161" y="1143"/>
                  </a:lnTo>
                  <a:lnTo>
                    <a:pt x="178" y="1149"/>
                  </a:lnTo>
                  <a:lnTo>
                    <a:pt x="188" y="1164"/>
                  </a:lnTo>
                  <a:lnTo>
                    <a:pt x="180" y="1180"/>
                  </a:lnTo>
                  <a:lnTo>
                    <a:pt x="143" y="1211"/>
                  </a:lnTo>
                  <a:lnTo>
                    <a:pt x="147" y="1225"/>
                  </a:lnTo>
                  <a:lnTo>
                    <a:pt x="190" y="1257"/>
                  </a:lnTo>
                  <a:lnTo>
                    <a:pt x="206" y="1257"/>
                  </a:lnTo>
                  <a:lnTo>
                    <a:pt x="211" y="1263"/>
                  </a:lnTo>
                  <a:lnTo>
                    <a:pt x="208" y="1277"/>
                  </a:lnTo>
                  <a:lnTo>
                    <a:pt x="234" y="1297"/>
                  </a:lnTo>
                  <a:lnTo>
                    <a:pt x="295" y="1307"/>
                  </a:lnTo>
                  <a:lnTo>
                    <a:pt x="324" y="1299"/>
                  </a:lnTo>
                  <a:lnTo>
                    <a:pt x="361" y="1262"/>
                  </a:lnTo>
                  <a:lnTo>
                    <a:pt x="406" y="1265"/>
                  </a:lnTo>
                  <a:lnTo>
                    <a:pt x="424" y="1293"/>
                  </a:lnTo>
                  <a:lnTo>
                    <a:pt x="414" y="1318"/>
                  </a:lnTo>
                  <a:lnTo>
                    <a:pt x="416" y="1334"/>
                  </a:lnTo>
                  <a:lnTo>
                    <a:pt x="392" y="1349"/>
                  </a:lnTo>
                  <a:lnTo>
                    <a:pt x="381" y="1362"/>
                  </a:lnTo>
                  <a:lnTo>
                    <a:pt x="386" y="1393"/>
                  </a:lnTo>
                  <a:lnTo>
                    <a:pt x="428" y="1422"/>
                  </a:lnTo>
                  <a:lnTo>
                    <a:pt x="447" y="1419"/>
                  </a:lnTo>
                  <a:lnTo>
                    <a:pt x="447" y="1419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7" name="辽宁">
              <a:hlinkClick r:id="" action="ppaction://macro?name=Slide1.辽宁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429822" y="2107300"/>
              <a:ext cx="883410" cy="876124"/>
            </a:xfrm>
            <a:custGeom>
              <a:avLst/>
              <a:gdLst>
                <a:gd name="T0" fmla="*/ 342 w 413"/>
                <a:gd name="T1" fmla="*/ 277 h 401"/>
                <a:gd name="T2" fmla="*/ 385 w 413"/>
                <a:gd name="T3" fmla="*/ 213 h 401"/>
                <a:gd name="T4" fmla="*/ 412 w 413"/>
                <a:gd name="T5" fmla="*/ 180 h 401"/>
                <a:gd name="T6" fmla="*/ 409 w 413"/>
                <a:gd name="T7" fmla="*/ 150 h 401"/>
                <a:gd name="T8" fmla="*/ 380 w 413"/>
                <a:gd name="T9" fmla="*/ 116 h 401"/>
                <a:gd name="T10" fmla="*/ 376 w 413"/>
                <a:gd name="T11" fmla="*/ 89 h 401"/>
                <a:gd name="T12" fmla="*/ 323 w 413"/>
                <a:gd name="T13" fmla="*/ 16 h 401"/>
                <a:gd name="T14" fmla="*/ 321 w 413"/>
                <a:gd name="T15" fmla="*/ 24 h 401"/>
                <a:gd name="T16" fmla="*/ 310 w 413"/>
                <a:gd name="T17" fmla="*/ 35 h 401"/>
                <a:gd name="T18" fmla="*/ 287 w 413"/>
                <a:gd name="T19" fmla="*/ 10 h 401"/>
                <a:gd name="T20" fmla="*/ 256 w 413"/>
                <a:gd name="T21" fmla="*/ 0 h 401"/>
                <a:gd name="T22" fmla="*/ 254 w 413"/>
                <a:gd name="T23" fmla="*/ 10 h 401"/>
                <a:gd name="T24" fmla="*/ 254 w 413"/>
                <a:gd name="T25" fmla="*/ 24 h 401"/>
                <a:gd name="T26" fmla="*/ 241 w 413"/>
                <a:gd name="T27" fmla="*/ 37 h 401"/>
                <a:gd name="T28" fmla="*/ 215 w 413"/>
                <a:gd name="T29" fmla="*/ 63 h 401"/>
                <a:gd name="T30" fmla="*/ 186 w 413"/>
                <a:gd name="T31" fmla="*/ 63 h 401"/>
                <a:gd name="T32" fmla="*/ 175 w 413"/>
                <a:gd name="T33" fmla="*/ 82 h 401"/>
                <a:gd name="T34" fmla="*/ 163 w 413"/>
                <a:gd name="T35" fmla="*/ 82 h 401"/>
                <a:gd name="T36" fmla="*/ 144 w 413"/>
                <a:gd name="T37" fmla="*/ 102 h 401"/>
                <a:gd name="T38" fmla="*/ 133 w 413"/>
                <a:gd name="T39" fmla="*/ 102 h 401"/>
                <a:gd name="T40" fmla="*/ 109 w 413"/>
                <a:gd name="T41" fmla="*/ 125 h 401"/>
                <a:gd name="T42" fmla="*/ 94 w 413"/>
                <a:gd name="T43" fmla="*/ 130 h 401"/>
                <a:gd name="T44" fmla="*/ 61 w 413"/>
                <a:gd name="T45" fmla="*/ 178 h 401"/>
                <a:gd name="T46" fmla="*/ 42 w 413"/>
                <a:gd name="T47" fmla="*/ 148 h 401"/>
                <a:gd name="T48" fmla="*/ 20 w 413"/>
                <a:gd name="T49" fmla="*/ 132 h 401"/>
                <a:gd name="T50" fmla="*/ 8 w 413"/>
                <a:gd name="T51" fmla="*/ 144 h 401"/>
                <a:gd name="T52" fmla="*/ 21 w 413"/>
                <a:gd name="T53" fmla="*/ 209 h 401"/>
                <a:gd name="T54" fmla="*/ 10 w 413"/>
                <a:gd name="T55" fmla="*/ 232 h 401"/>
                <a:gd name="T56" fmla="*/ 0 w 413"/>
                <a:gd name="T57" fmla="*/ 264 h 401"/>
                <a:gd name="T58" fmla="*/ 30 w 413"/>
                <a:gd name="T59" fmla="*/ 285 h 401"/>
                <a:gd name="T60" fmla="*/ 47 w 413"/>
                <a:gd name="T61" fmla="*/ 286 h 401"/>
                <a:gd name="T62" fmla="*/ 70 w 413"/>
                <a:gd name="T63" fmla="*/ 318 h 401"/>
                <a:gd name="T64" fmla="*/ 86 w 413"/>
                <a:gd name="T65" fmla="*/ 309 h 401"/>
                <a:gd name="T66" fmla="*/ 112 w 413"/>
                <a:gd name="T67" fmla="*/ 277 h 401"/>
                <a:gd name="T68" fmla="*/ 138 w 413"/>
                <a:gd name="T69" fmla="*/ 233 h 401"/>
                <a:gd name="T70" fmla="*/ 182 w 413"/>
                <a:gd name="T71" fmla="*/ 223 h 401"/>
                <a:gd name="T72" fmla="*/ 210 w 413"/>
                <a:gd name="T73" fmla="*/ 252 h 401"/>
                <a:gd name="T74" fmla="*/ 190 w 413"/>
                <a:gd name="T75" fmla="*/ 295 h 401"/>
                <a:gd name="T76" fmla="*/ 163 w 413"/>
                <a:gd name="T77" fmla="*/ 336 h 401"/>
                <a:gd name="T78" fmla="*/ 187 w 413"/>
                <a:gd name="T79" fmla="*/ 353 h 401"/>
                <a:gd name="T80" fmla="*/ 186 w 413"/>
                <a:gd name="T81" fmla="*/ 373 h 401"/>
                <a:gd name="T82" fmla="*/ 167 w 413"/>
                <a:gd name="T83" fmla="*/ 392 h 401"/>
                <a:gd name="T84" fmla="*/ 171 w 413"/>
                <a:gd name="T85" fmla="*/ 400 h 401"/>
                <a:gd name="T86" fmla="*/ 203 w 413"/>
                <a:gd name="T87" fmla="*/ 382 h 401"/>
                <a:gd name="T88" fmla="*/ 249 w 413"/>
                <a:gd name="T89" fmla="*/ 321 h 401"/>
                <a:gd name="T90" fmla="*/ 319 w 413"/>
                <a:gd name="T91" fmla="*/ 282 h 401"/>
                <a:gd name="T92" fmla="*/ 342 w 413"/>
                <a:gd name="T93" fmla="*/ 277 h 401"/>
                <a:gd name="T94" fmla="*/ 342 w 413"/>
                <a:gd name="T95" fmla="*/ 277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13" h="401">
                  <a:moveTo>
                    <a:pt x="342" y="277"/>
                  </a:moveTo>
                  <a:lnTo>
                    <a:pt x="385" y="213"/>
                  </a:lnTo>
                  <a:lnTo>
                    <a:pt x="412" y="180"/>
                  </a:lnTo>
                  <a:lnTo>
                    <a:pt x="409" y="150"/>
                  </a:lnTo>
                  <a:lnTo>
                    <a:pt x="380" y="116"/>
                  </a:lnTo>
                  <a:lnTo>
                    <a:pt x="376" y="89"/>
                  </a:lnTo>
                  <a:lnTo>
                    <a:pt x="323" y="16"/>
                  </a:lnTo>
                  <a:lnTo>
                    <a:pt x="321" y="24"/>
                  </a:lnTo>
                  <a:lnTo>
                    <a:pt x="310" y="35"/>
                  </a:lnTo>
                  <a:lnTo>
                    <a:pt x="287" y="10"/>
                  </a:lnTo>
                  <a:lnTo>
                    <a:pt x="256" y="0"/>
                  </a:lnTo>
                  <a:lnTo>
                    <a:pt x="254" y="10"/>
                  </a:lnTo>
                  <a:lnTo>
                    <a:pt x="254" y="24"/>
                  </a:lnTo>
                  <a:lnTo>
                    <a:pt x="241" y="37"/>
                  </a:lnTo>
                  <a:lnTo>
                    <a:pt x="215" y="63"/>
                  </a:lnTo>
                  <a:lnTo>
                    <a:pt x="186" y="63"/>
                  </a:lnTo>
                  <a:lnTo>
                    <a:pt x="175" y="82"/>
                  </a:lnTo>
                  <a:lnTo>
                    <a:pt x="163" y="82"/>
                  </a:lnTo>
                  <a:lnTo>
                    <a:pt x="144" y="102"/>
                  </a:lnTo>
                  <a:lnTo>
                    <a:pt x="133" y="102"/>
                  </a:lnTo>
                  <a:lnTo>
                    <a:pt x="109" y="125"/>
                  </a:lnTo>
                  <a:lnTo>
                    <a:pt x="94" y="130"/>
                  </a:lnTo>
                  <a:lnTo>
                    <a:pt x="61" y="178"/>
                  </a:lnTo>
                  <a:lnTo>
                    <a:pt x="42" y="148"/>
                  </a:lnTo>
                  <a:lnTo>
                    <a:pt x="20" y="132"/>
                  </a:lnTo>
                  <a:lnTo>
                    <a:pt x="8" y="144"/>
                  </a:lnTo>
                  <a:lnTo>
                    <a:pt x="21" y="209"/>
                  </a:lnTo>
                  <a:lnTo>
                    <a:pt x="10" y="232"/>
                  </a:lnTo>
                  <a:lnTo>
                    <a:pt x="0" y="264"/>
                  </a:lnTo>
                  <a:lnTo>
                    <a:pt x="30" y="285"/>
                  </a:lnTo>
                  <a:lnTo>
                    <a:pt x="47" y="286"/>
                  </a:lnTo>
                  <a:lnTo>
                    <a:pt x="70" y="318"/>
                  </a:lnTo>
                  <a:lnTo>
                    <a:pt x="86" y="309"/>
                  </a:lnTo>
                  <a:lnTo>
                    <a:pt x="112" y="277"/>
                  </a:lnTo>
                  <a:lnTo>
                    <a:pt x="138" y="233"/>
                  </a:lnTo>
                  <a:lnTo>
                    <a:pt x="182" y="223"/>
                  </a:lnTo>
                  <a:lnTo>
                    <a:pt x="210" y="252"/>
                  </a:lnTo>
                  <a:lnTo>
                    <a:pt x="190" y="295"/>
                  </a:lnTo>
                  <a:lnTo>
                    <a:pt x="163" y="336"/>
                  </a:lnTo>
                  <a:lnTo>
                    <a:pt x="187" y="353"/>
                  </a:lnTo>
                  <a:lnTo>
                    <a:pt x="186" y="373"/>
                  </a:lnTo>
                  <a:lnTo>
                    <a:pt x="167" y="392"/>
                  </a:lnTo>
                  <a:lnTo>
                    <a:pt x="171" y="400"/>
                  </a:lnTo>
                  <a:lnTo>
                    <a:pt x="203" y="382"/>
                  </a:lnTo>
                  <a:lnTo>
                    <a:pt x="249" y="321"/>
                  </a:lnTo>
                  <a:lnTo>
                    <a:pt x="319" y="282"/>
                  </a:lnTo>
                  <a:lnTo>
                    <a:pt x="342" y="277"/>
                  </a:lnTo>
                  <a:lnTo>
                    <a:pt x="342" y="277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8" name="吉林">
              <a:hlinkClick r:id="" action="ppaction://macro?name=Slide1.吉林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681969" y="1619663"/>
              <a:ext cx="1264357" cy="898304"/>
            </a:xfrm>
            <a:custGeom>
              <a:avLst/>
              <a:gdLst>
                <a:gd name="T0" fmla="*/ 578 w 597"/>
                <a:gd name="T1" fmla="*/ 113 h 407"/>
                <a:gd name="T2" fmla="*/ 532 w 597"/>
                <a:gd name="T3" fmla="*/ 104 h 407"/>
                <a:gd name="T4" fmla="*/ 514 w 597"/>
                <a:gd name="T5" fmla="*/ 101 h 407"/>
                <a:gd name="T6" fmla="*/ 471 w 597"/>
                <a:gd name="T7" fmla="*/ 125 h 407"/>
                <a:gd name="T8" fmla="*/ 453 w 597"/>
                <a:gd name="T9" fmla="*/ 135 h 407"/>
                <a:gd name="T10" fmla="*/ 417 w 597"/>
                <a:gd name="T11" fmla="*/ 108 h 407"/>
                <a:gd name="T12" fmla="*/ 385 w 597"/>
                <a:gd name="T13" fmla="*/ 81 h 407"/>
                <a:gd name="T14" fmla="*/ 380 w 597"/>
                <a:gd name="T15" fmla="*/ 119 h 407"/>
                <a:gd name="T16" fmla="*/ 347 w 597"/>
                <a:gd name="T17" fmla="*/ 81 h 407"/>
                <a:gd name="T18" fmla="*/ 318 w 597"/>
                <a:gd name="T19" fmla="*/ 53 h 407"/>
                <a:gd name="T20" fmla="*/ 259 w 597"/>
                <a:gd name="T21" fmla="*/ 53 h 407"/>
                <a:gd name="T22" fmla="*/ 226 w 597"/>
                <a:gd name="T23" fmla="*/ 31 h 407"/>
                <a:gd name="T24" fmla="*/ 183 w 597"/>
                <a:gd name="T25" fmla="*/ 45 h 407"/>
                <a:gd name="T26" fmla="*/ 137 w 597"/>
                <a:gd name="T27" fmla="*/ 34 h 407"/>
                <a:gd name="T28" fmla="*/ 74 w 597"/>
                <a:gd name="T29" fmla="*/ 8 h 407"/>
                <a:gd name="T30" fmla="*/ 55 w 597"/>
                <a:gd name="T31" fmla="*/ 51 h 407"/>
                <a:gd name="T32" fmla="*/ 0 w 597"/>
                <a:gd name="T33" fmla="*/ 53 h 407"/>
                <a:gd name="T34" fmla="*/ 29 w 597"/>
                <a:gd name="T35" fmla="*/ 82 h 407"/>
                <a:gd name="T36" fmla="*/ 34 w 597"/>
                <a:gd name="T37" fmla="*/ 133 h 407"/>
                <a:gd name="T38" fmla="*/ 50 w 597"/>
                <a:gd name="T39" fmla="*/ 175 h 407"/>
                <a:gd name="T40" fmla="*/ 98 w 597"/>
                <a:gd name="T41" fmla="*/ 149 h 407"/>
                <a:gd name="T42" fmla="*/ 137 w 597"/>
                <a:gd name="T43" fmla="*/ 224 h 407"/>
                <a:gd name="T44" fmla="*/ 159 w 597"/>
                <a:gd name="T45" fmla="*/ 226 h 407"/>
                <a:gd name="T46" fmla="*/ 213 w 597"/>
                <a:gd name="T47" fmla="*/ 261 h 407"/>
                <a:gd name="T48" fmla="*/ 226 w 597"/>
                <a:gd name="T49" fmla="*/ 242 h 407"/>
                <a:gd name="T50" fmla="*/ 283 w 597"/>
                <a:gd name="T51" fmla="*/ 342 h 407"/>
                <a:gd name="T52" fmla="*/ 315 w 597"/>
                <a:gd name="T53" fmla="*/ 406 h 407"/>
                <a:gd name="T54" fmla="*/ 365 w 597"/>
                <a:gd name="T55" fmla="*/ 322 h 407"/>
                <a:gd name="T56" fmla="*/ 403 w 597"/>
                <a:gd name="T57" fmla="*/ 333 h 407"/>
                <a:gd name="T58" fmla="*/ 460 w 597"/>
                <a:gd name="T59" fmla="*/ 315 h 407"/>
                <a:gd name="T60" fmla="*/ 445 w 597"/>
                <a:gd name="T61" fmla="*/ 276 h 407"/>
                <a:gd name="T62" fmla="*/ 500 w 597"/>
                <a:gd name="T63" fmla="*/ 231 h 407"/>
                <a:gd name="T64" fmla="*/ 523 w 597"/>
                <a:gd name="T65" fmla="*/ 191 h 407"/>
                <a:gd name="T66" fmla="*/ 541 w 597"/>
                <a:gd name="T67" fmla="*/ 167 h 407"/>
                <a:gd name="T68" fmla="*/ 562 w 597"/>
                <a:gd name="T69" fmla="*/ 188 h 407"/>
                <a:gd name="T70" fmla="*/ 596 w 597"/>
                <a:gd name="T71" fmla="*/ 122 h 407"/>
                <a:gd name="T72" fmla="*/ 591 w 597"/>
                <a:gd name="T73" fmla="*/ 115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7" h="407">
                  <a:moveTo>
                    <a:pt x="591" y="115"/>
                  </a:moveTo>
                  <a:lnTo>
                    <a:pt x="578" y="113"/>
                  </a:lnTo>
                  <a:lnTo>
                    <a:pt x="561" y="113"/>
                  </a:lnTo>
                  <a:lnTo>
                    <a:pt x="532" y="104"/>
                  </a:lnTo>
                  <a:lnTo>
                    <a:pt x="523" y="87"/>
                  </a:lnTo>
                  <a:lnTo>
                    <a:pt x="514" y="101"/>
                  </a:lnTo>
                  <a:lnTo>
                    <a:pt x="500" y="92"/>
                  </a:lnTo>
                  <a:lnTo>
                    <a:pt x="471" y="125"/>
                  </a:lnTo>
                  <a:lnTo>
                    <a:pt x="465" y="133"/>
                  </a:lnTo>
                  <a:lnTo>
                    <a:pt x="453" y="135"/>
                  </a:lnTo>
                  <a:lnTo>
                    <a:pt x="434" y="116"/>
                  </a:lnTo>
                  <a:lnTo>
                    <a:pt x="417" y="108"/>
                  </a:lnTo>
                  <a:lnTo>
                    <a:pt x="399" y="72"/>
                  </a:lnTo>
                  <a:lnTo>
                    <a:pt x="385" y="81"/>
                  </a:lnTo>
                  <a:lnTo>
                    <a:pt x="390" y="113"/>
                  </a:lnTo>
                  <a:lnTo>
                    <a:pt x="380" y="119"/>
                  </a:lnTo>
                  <a:lnTo>
                    <a:pt x="357" y="93"/>
                  </a:lnTo>
                  <a:lnTo>
                    <a:pt x="347" y="81"/>
                  </a:lnTo>
                  <a:lnTo>
                    <a:pt x="329" y="81"/>
                  </a:lnTo>
                  <a:lnTo>
                    <a:pt x="318" y="53"/>
                  </a:lnTo>
                  <a:lnTo>
                    <a:pt x="294" y="40"/>
                  </a:lnTo>
                  <a:lnTo>
                    <a:pt x="259" y="53"/>
                  </a:lnTo>
                  <a:lnTo>
                    <a:pt x="246" y="51"/>
                  </a:lnTo>
                  <a:lnTo>
                    <a:pt x="226" y="31"/>
                  </a:lnTo>
                  <a:lnTo>
                    <a:pt x="199" y="45"/>
                  </a:lnTo>
                  <a:lnTo>
                    <a:pt x="183" y="45"/>
                  </a:lnTo>
                  <a:lnTo>
                    <a:pt x="165" y="55"/>
                  </a:lnTo>
                  <a:lnTo>
                    <a:pt x="137" y="34"/>
                  </a:lnTo>
                  <a:lnTo>
                    <a:pt x="118" y="0"/>
                  </a:lnTo>
                  <a:lnTo>
                    <a:pt x="74" y="8"/>
                  </a:lnTo>
                  <a:lnTo>
                    <a:pt x="58" y="29"/>
                  </a:lnTo>
                  <a:lnTo>
                    <a:pt x="55" y="51"/>
                  </a:lnTo>
                  <a:lnTo>
                    <a:pt x="7" y="37"/>
                  </a:lnTo>
                  <a:lnTo>
                    <a:pt x="0" y="53"/>
                  </a:lnTo>
                  <a:lnTo>
                    <a:pt x="3" y="63"/>
                  </a:lnTo>
                  <a:lnTo>
                    <a:pt x="29" y="82"/>
                  </a:lnTo>
                  <a:lnTo>
                    <a:pt x="29" y="108"/>
                  </a:lnTo>
                  <a:lnTo>
                    <a:pt x="34" y="133"/>
                  </a:lnTo>
                  <a:lnTo>
                    <a:pt x="48" y="156"/>
                  </a:lnTo>
                  <a:lnTo>
                    <a:pt x="50" y="175"/>
                  </a:lnTo>
                  <a:lnTo>
                    <a:pt x="61" y="184"/>
                  </a:lnTo>
                  <a:lnTo>
                    <a:pt x="98" y="149"/>
                  </a:lnTo>
                  <a:lnTo>
                    <a:pt x="137" y="197"/>
                  </a:lnTo>
                  <a:lnTo>
                    <a:pt x="137" y="224"/>
                  </a:lnTo>
                  <a:lnTo>
                    <a:pt x="157" y="236"/>
                  </a:lnTo>
                  <a:lnTo>
                    <a:pt x="159" y="226"/>
                  </a:lnTo>
                  <a:lnTo>
                    <a:pt x="190" y="236"/>
                  </a:lnTo>
                  <a:lnTo>
                    <a:pt x="213" y="261"/>
                  </a:lnTo>
                  <a:lnTo>
                    <a:pt x="224" y="250"/>
                  </a:lnTo>
                  <a:lnTo>
                    <a:pt x="226" y="242"/>
                  </a:lnTo>
                  <a:lnTo>
                    <a:pt x="279" y="315"/>
                  </a:lnTo>
                  <a:lnTo>
                    <a:pt x="283" y="342"/>
                  </a:lnTo>
                  <a:lnTo>
                    <a:pt x="312" y="376"/>
                  </a:lnTo>
                  <a:lnTo>
                    <a:pt x="315" y="406"/>
                  </a:lnTo>
                  <a:lnTo>
                    <a:pt x="342" y="391"/>
                  </a:lnTo>
                  <a:lnTo>
                    <a:pt x="365" y="322"/>
                  </a:lnTo>
                  <a:lnTo>
                    <a:pt x="377" y="318"/>
                  </a:lnTo>
                  <a:lnTo>
                    <a:pt x="403" y="333"/>
                  </a:lnTo>
                  <a:lnTo>
                    <a:pt x="445" y="328"/>
                  </a:lnTo>
                  <a:lnTo>
                    <a:pt x="460" y="315"/>
                  </a:lnTo>
                  <a:lnTo>
                    <a:pt x="440" y="284"/>
                  </a:lnTo>
                  <a:lnTo>
                    <a:pt x="445" y="276"/>
                  </a:lnTo>
                  <a:lnTo>
                    <a:pt x="484" y="263"/>
                  </a:lnTo>
                  <a:lnTo>
                    <a:pt x="500" y="231"/>
                  </a:lnTo>
                  <a:lnTo>
                    <a:pt x="522" y="222"/>
                  </a:lnTo>
                  <a:lnTo>
                    <a:pt x="523" y="191"/>
                  </a:lnTo>
                  <a:lnTo>
                    <a:pt x="529" y="171"/>
                  </a:lnTo>
                  <a:lnTo>
                    <a:pt x="541" y="167"/>
                  </a:lnTo>
                  <a:lnTo>
                    <a:pt x="551" y="178"/>
                  </a:lnTo>
                  <a:lnTo>
                    <a:pt x="562" y="188"/>
                  </a:lnTo>
                  <a:lnTo>
                    <a:pt x="589" y="151"/>
                  </a:lnTo>
                  <a:lnTo>
                    <a:pt x="596" y="122"/>
                  </a:lnTo>
                  <a:lnTo>
                    <a:pt x="591" y="115"/>
                  </a:lnTo>
                  <a:lnTo>
                    <a:pt x="591" y="115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黑龙江">
              <a:hlinkClick r:id="" action="ppaction://macro?name=Slide1.黑龙江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6437468" y="272209"/>
              <a:ext cx="1733976" cy="1641348"/>
            </a:xfrm>
            <a:custGeom>
              <a:avLst/>
              <a:gdLst>
                <a:gd name="T0" fmla="*/ 251 w 818"/>
                <a:gd name="T1" fmla="*/ 607 h 743"/>
                <a:gd name="T2" fmla="*/ 298 w 818"/>
                <a:gd name="T3" fmla="*/ 662 h 743"/>
                <a:gd name="T4" fmla="*/ 332 w 818"/>
                <a:gd name="T5" fmla="*/ 652 h 743"/>
                <a:gd name="T6" fmla="*/ 379 w 818"/>
                <a:gd name="T7" fmla="*/ 658 h 743"/>
                <a:gd name="T8" fmla="*/ 427 w 818"/>
                <a:gd name="T9" fmla="*/ 647 h 743"/>
                <a:gd name="T10" fmla="*/ 462 w 818"/>
                <a:gd name="T11" fmla="*/ 688 h 743"/>
                <a:gd name="T12" fmla="*/ 490 w 818"/>
                <a:gd name="T13" fmla="*/ 700 h 743"/>
                <a:gd name="T14" fmla="*/ 523 w 818"/>
                <a:gd name="T15" fmla="*/ 720 h 743"/>
                <a:gd name="T16" fmla="*/ 532 w 818"/>
                <a:gd name="T17" fmla="*/ 679 h 743"/>
                <a:gd name="T18" fmla="*/ 567 w 818"/>
                <a:gd name="T19" fmla="*/ 723 h 743"/>
                <a:gd name="T20" fmla="*/ 598 w 818"/>
                <a:gd name="T21" fmla="*/ 740 h 743"/>
                <a:gd name="T22" fmla="*/ 633 w 818"/>
                <a:gd name="T23" fmla="*/ 699 h 743"/>
                <a:gd name="T24" fmla="*/ 656 w 818"/>
                <a:gd name="T25" fmla="*/ 694 h 743"/>
                <a:gd name="T26" fmla="*/ 694 w 818"/>
                <a:gd name="T27" fmla="*/ 720 h 743"/>
                <a:gd name="T28" fmla="*/ 724 w 818"/>
                <a:gd name="T29" fmla="*/ 722 h 743"/>
                <a:gd name="T30" fmla="*/ 714 w 818"/>
                <a:gd name="T31" fmla="*/ 662 h 743"/>
                <a:gd name="T32" fmla="*/ 698 w 818"/>
                <a:gd name="T33" fmla="*/ 593 h 743"/>
                <a:gd name="T34" fmla="*/ 777 w 818"/>
                <a:gd name="T35" fmla="*/ 561 h 743"/>
                <a:gd name="T36" fmla="*/ 785 w 818"/>
                <a:gd name="T37" fmla="*/ 527 h 743"/>
                <a:gd name="T38" fmla="*/ 794 w 818"/>
                <a:gd name="T39" fmla="*/ 490 h 743"/>
                <a:gd name="T40" fmla="*/ 799 w 818"/>
                <a:gd name="T41" fmla="*/ 352 h 743"/>
                <a:gd name="T42" fmla="*/ 796 w 818"/>
                <a:gd name="T43" fmla="*/ 293 h 743"/>
                <a:gd name="T44" fmla="*/ 791 w 818"/>
                <a:gd name="T45" fmla="*/ 264 h 743"/>
                <a:gd name="T46" fmla="*/ 739 w 818"/>
                <a:gd name="T47" fmla="*/ 305 h 743"/>
                <a:gd name="T48" fmla="*/ 684 w 818"/>
                <a:gd name="T49" fmla="*/ 357 h 743"/>
                <a:gd name="T50" fmla="*/ 584 w 818"/>
                <a:gd name="T51" fmla="*/ 357 h 743"/>
                <a:gd name="T52" fmla="*/ 571 w 818"/>
                <a:gd name="T53" fmla="*/ 318 h 743"/>
                <a:gd name="T54" fmla="*/ 537 w 818"/>
                <a:gd name="T55" fmla="*/ 293 h 743"/>
                <a:gd name="T56" fmla="*/ 473 w 818"/>
                <a:gd name="T57" fmla="*/ 275 h 743"/>
                <a:gd name="T58" fmla="*/ 419 w 818"/>
                <a:gd name="T59" fmla="*/ 270 h 743"/>
                <a:gd name="T60" fmla="*/ 376 w 818"/>
                <a:gd name="T61" fmla="*/ 236 h 743"/>
                <a:gd name="T62" fmla="*/ 353 w 818"/>
                <a:gd name="T63" fmla="*/ 199 h 743"/>
                <a:gd name="T64" fmla="*/ 318 w 818"/>
                <a:gd name="T65" fmla="*/ 157 h 743"/>
                <a:gd name="T66" fmla="*/ 279 w 818"/>
                <a:gd name="T67" fmla="*/ 92 h 743"/>
                <a:gd name="T68" fmla="*/ 237 w 818"/>
                <a:gd name="T69" fmla="*/ 28 h 743"/>
                <a:gd name="T70" fmla="*/ 167 w 818"/>
                <a:gd name="T71" fmla="*/ 17 h 743"/>
                <a:gd name="T72" fmla="*/ 88 w 818"/>
                <a:gd name="T73" fmla="*/ 0 h 743"/>
                <a:gd name="T74" fmla="*/ 4 w 818"/>
                <a:gd name="T75" fmla="*/ 37 h 743"/>
                <a:gd name="T76" fmla="*/ 0 w 818"/>
                <a:gd name="T77" fmla="*/ 106 h 743"/>
                <a:gd name="T78" fmla="*/ 37 w 818"/>
                <a:gd name="T79" fmla="*/ 130 h 743"/>
                <a:gd name="T80" fmla="*/ 83 w 818"/>
                <a:gd name="T81" fmla="*/ 122 h 743"/>
                <a:gd name="T82" fmla="*/ 93 w 818"/>
                <a:gd name="T83" fmla="*/ 167 h 743"/>
                <a:gd name="T84" fmla="*/ 148 w 818"/>
                <a:gd name="T85" fmla="*/ 194 h 743"/>
                <a:gd name="T86" fmla="*/ 181 w 818"/>
                <a:gd name="T87" fmla="*/ 179 h 743"/>
                <a:gd name="T88" fmla="*/ 279 w 818"/>
                <a:gd name="T89" fmla="*/ 186 h 743"/>
                <a:gd name="T90" fmla="*/ 265 w 818"/>
                <a:gd name="T91" fmla="*/ 314 h 743"/>
                <a:gd name="T92" fmla="*/ 250 w 818"/>
                <a:gd name="T93" fmla="*/ 355 h 743"/>
                <a:gd name="T94" fmla="*/ 244 w 818"/>
                <a:gd name="T95" fmla="*/ 438 h 743"/>
                <a:gd name="T96" fmla="*/ 222 w 818"/>
                <a:gd name="T97" fmla="*/ 419 h 743"/>
                <a:gd name="T98" fmla="*/ 172 w 818"/>
                <a:gd name="T99" fmla="*/ 496 h 743"/>
                <a:gd name="T100" fmla="*/ 152 w 818"/>
                <a:gd name="T101" fmla="*/ 533 h 743"/>
                <a:gd name="T102" fmla="*/ 223 w 818"/>
                <a:gd name="T103" fmla="*/ 558 h 743"/>
                <a:gd name="T104" fmla="*/ 222 w 818"/>
                <a:gd name="T105" fmla="*/ 573 h 743"/>
                <a:gd name="T106" fmla="*/ 196 w 818"/>
                <a:gd name="T107" fmla="*/ 604 h 743"/>
                <a:gd name="T108" fmla="*/ 207 w 818"/>
                <a:gd name="T109" fmla="*/ 615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18" h="743">
                  <a:moveTo>
                    <a:pt x="207" y="615"/>
                  </a:moveTo>
                  <a:lnTo>
                    <a:pt x="251" y="607"/>
                  </a:lnTo>
                  <a:lnTo>
                    <a:pt x="270" y="641"/>
                  </a:lnTo>
                  <a:lnTo>
                    <a:pt x="298" y="662"/>
                  </a:lnTo>
                  <a:lnTo>
                    <a:pt x="316" y="652"/>
                  </a:lnTo>
                  <a:lnTo>
                    <a:pt x="332" y="652"/>
                  </a:lnTo>
                  <a:lnTo>
                    <a:pt x="359" y="638"/>
                  </a:lnTo>
                  <a:lnTo>
                    <a:pt x="379" y="658"/>
                  </a:lnTo>
                  <a:lnTo>
                    <a:pt x="392" y="660"/>
                  </a:lnTo>
                  <a:lnTo>
                    <a:pt x="427" y="647"/>
                  </a:lnTo>
                  <a:lnTo>
                    <a:pt x="451" y="660"/>
                  </a:lnTo>
                  <a:lnTo>
                    <a:pt x="462" y="688"/>
                  </a:lnTo>
                  <a:lnTo>
                    <a:pt x="480" y="688"/>
                  </a:lnTo>
                  <a:lnTo>
                    <a:pt x="490" y="700"/>
                  </a:lnTo>
                  <a:lnTo>
                    <a:pt x="513" y="726"/>
                  </a:lnTo>
                  <a:lnTo>
                    <a:pt x="523" y="720"/>
                  </a:lnTo>
                  <a:lnTo>
                    <a:pt x="518" y="688"/>
                  </a:lnTo>
                  <a:lnTo>
                    <a:pt x="532" y="679"/>
                  </a:lnTo>
                  <a:lnTo>
                    <a:pt x="550" y="715"/>
                  </a:lnTo>
                  <a:lnTo>
                    <a:pt x="567" y="723"/>
                  </a:lnTo>
                  <a:lnTo>
                    <a:pt x="586" y="742"/>
                  </a:lnTo>
                  <a:lnTo>
                    <a:pt x="598" y="740"/>
                  </a:lnTo>
                  <a:lnTo>
                    <a:pt x="604" y="732"/>
                  </a:lnTo>
                  <a:lnTo>
                    <a:pt x="633" y="699"/>
                  </a:lnTo>
                  <a:lnTo>
                    <a:pt x="647" y="708"/>
                  </a:lnTo>
                  <a:lnTo>
                    <a:pt x="656" y="694"/>
                  </a:lnTo>
                  <a:lnTo>
                    <a:pt x="665" y="711"/>
                  </a:lnTo>
                  <a:lnTo>
                    <a:pt x="694" y="720"/>
                  </a:lnTo>
                  <a:lnTo>
                    <a:pt x="711" y="720"/>
                  </a:lnTo>
                  <a:lnTo>
                    <a:pt x="724" y="722"/>
                  </a:lnTo>
                  <a:lnTo>
                    <a:pt x="717" y="708"/>
                  </a:lnTo>
                  <a:lnTo>
                    <a:pt x="714" y="662"/>
                  </a:lnTo>
                  <a:lnTo>
                    <a:pt x="680" y="612"/>
                  </a:lnTo>
                  <a:lnTo>
                    <a:pt x="698" y="593"/>
                  </a:lnTo>
                  <a:lnTo>
                    <a:pt x="715" y="561"/>
                  </a:lnTo>
                  <a:lnTo>
                    <a:pt x="777" y="561"/>
                  </a:lnTo>
                  <a:lnTo>
                    <a:pt x="789" y="551"/>
                  </a:lnTo>
                  <a:lnTo>
                    <a:pt x="785" y="527"/>
                  </a:lnTo>
                  <a:lnTo>
                    <a:pt x="799" y="502"/>
                  </a:lnTo>
                  <a:lnTo>
                    <a:pt x="794" y="490"/>
                  </a:lnTo>
                  <a:lnTo>
                    <a:pt x="799" y="467"/>
                  </a:lnTo>
                  <a:lnTo>
                    <a:pt x="799" y="352"/>
                  </a:lnTo>
                  <a:lnTo>
                    <a:pt x="817" y="316"/>
                  </a:lnTo>
                  <a:lnTo>
                    <a:pt x="796" y="293"/>
                  </a:lnTo>
                  <a:lnTo>
                    <a:pt x="799" y="277"/>
                  </a:lnTo>
                  <a:lnTo>
                    <a:pt x="791" y="264"/>
                  </a:lnTo>
                  <a:lnTo>
                    <a:pt x="767" y="274"/>
                  </a:lnTo>
                  <a:lnTo>
                    <a:pt x="739" y="305"/>
                  </a:lnTo>
                  <a:lnTo>
                    <a:pt x="711" y="318"/>
                  </a:lnTo>
                  <a:lnTo>
                    <a:pt x="684" y="357"/>
                  </a:lnTo>
                  <a:lnTo>
                    <a:pt x="615" y="381"/>
                  </a:lnTo>
                  <a:lnTo>
                    <a:pt x="584" y="357"/>
                  </a:lnTo>
                  <a:lnTo>
                    <a:pt x="588" y="342"/>
                  </a:lnTo>
                  <a:lnTo>
                    <a:pt x="571" y="318"/>
                  </a:lnTo>
                  <a:lnTo>
                    <a:pt x="564" y="294"/>
                  </a:lnTo>
                  <a:lnTo>
                    <a:pt x="537" y="293"/>
                  </a:lnTo>
                  <a:lnTo>
                    <a:pt x="492" y="268"/>
                  </a:lnTo>
                  <a:lnTo>
                    <a:pt x="473" y="275"/>
                  </a:lnTo>
                  <a:lnTo>
                    <a:pt x="451" y="264"/>
                  </a:lnTo>
                  <a:lnTo>
                    <a:pt x="419" y="270"/>
                  </a:lnTo>
                  <a:lnTo>
                    <a:pt x="392" y="260"/>
                  </a:lnTo>
                  <a:lnTo>
                    <a:pt x="376" y="236"/>
                  </a:lnTo>
                  <a:lnTo>
                    <a:pt x="359" y="217"/>
                  </a:lnTo>
                  <a:lnTo>
                    <a:pt x="353" y="199"/>
                  </a:lnTo>
                  <a:lnTo>
                    <a:pt x="332" y="177"/>
                  </a:lnTo>
                  <a:lnTo>
                    <a:pt x="318" y="157"/>
                  </a:lnTo>
                  <a:lnTo>
                    <a:pt x="288" y="116"/>
                  </a:lnTo>
                  <a:lnTo>
                    <a:pt x="279" y="92"/>
                  </a:lnTo>
                  <a:lnTo>
                    <a:pt x="246" y="50"/>
                  </a:lnTo>
                  <a:lnTo>
                    <a:pt x="237" y="28"/>
                  </a:lnTo>
                  <a:lnTo>
                    <a:pt x="194" y="7"/>
                  </a:lnTo>
                  <a:lnTo>
                    <a:pt x="167" y="17"/>
                  </a:lnTo>
                  <a:lnTo>
                    <a:pt x="142" y="11"/>
                  </a:lnTo>
                  <a:lnTo>
                    <a:pt x="88" y="0"/>
                  </a:lnTo>
                  <a:lnTo>
                    <a:pt x="16" y="26"/>
                  </a:lnTo>
                  <a:lnTo>
                    <a:pt x="4" y="37"/>
                  </a:lnTo>
                  <a:lnTo>
                    <a:pt x="19" y="57"/>
                  </a:lnTo>
                  <a:lnTo>
                    <a:pt x="0" y="106"/>
                  </a:lnTo>
                  <a:lnTo>
                    <a:pt x="5" y="111"/>
                  </a:lnTo>
                  <a:lnTo>
                    <a:pt x="37" y="130"/>
                  </a:lnTo>
                  <a:lnTo>
                    <a:pt x="54" y="103"/>
                  </a:lnTo>
                  <a:lnTo>
                    <a:pt x="83" y="122"/>
                  </a:lnTo>
                  <a:lnTo>
                    <a:pt x="82" y="135"/>
                  </a:lnTo>
                  <a:lnTo>
                    <a:pt x="93" y="167"/>
                  </a:lnTo>
                  <a:lnTo>
                    <a:pt x="111" y="188"/>
                  </a:lnTo>
                  <a:lnTo>
                    <a:pt x="148" y="194"/>
                  </a:lnTo>
                  <a:lnTo>
                    <a:pt x="159" y="183"/>
                  </a:lnTo>
                  <a:lnTo>
                    <a:pt x="181" y="179"/>
                  </a:lnTo>
                  <a:lnTo>
                    <a:pt x="223" y="144"/>
                  </a:lnTo>
                  <a:lnTo>
                    <a:pt x="279" y="186"/>
                  </a:lnTo>
                  <a:lnTo>
                    <a:pt x="260" y="260"/>
                  </a:lnTo>
                  <a:lnTo>
                    <a:pt x="265" y="314"/>
                  </a:lnTo>
                  <a:lnTo>
                    <a:pt x="265" y="347"/>
                  </a:lnTo>
                  <a:lnTo>
                    <a:pt x="250" y="355"/>
                  </a:lnTo>
                  <a:lnTo>
                    <a:pt x="247" y="441"/>
                  </a:lnTo>
                  <a:lnTo>
                    <a:pt x="244" y="438"/>
                  </a:lnTo>
                  <a:lnTo>
                    <a:pt x="229" y="419"/>
                  </a:lnTo>
                  <a:lnTo>
                    <a:pt x="222" y="419"/>
                  </a:lnTo>
                  <a:lnTo>
                    <a:pt x="218" y="427"/>
                  </a:lnTo>
                  <a:lnTo>
                    <a:pt x="172" y="496"/>
                  </a:lnTo>
                  <a:lnTo>
                    <a:pt x="150" y="524"/>
                  </a:lnTo>
                  <a:lnTo>
                    <a:pt x="152" y="533"/>
                  </a:lnTo>
                  <a:lnTo>
                    <a:pt x="198" y="566"/>
                  </a:lnTo>
                  <a:lnTo>
                    <a:pt x="223" y="558"/>
                  </a:lnTo>
                  <a:lnTo>
                    <a:pt x="227" y="566"/>
                  </a:lnTo>
                  <a:lnTo>
                    <a:pt x="222" y="573"/>
                  </a:lnTo>
                  <a:lnTo>
                    <a:pt x="198" y="583"/>
                  </a:lnTo>
                  <a:lnTo>
                    <a:pt x="196" y="604"/>
                  </a:lnTo>
                  <a:lnTo>
                    <a:pt x="207" y="615"/>
                  </a:lnTo>
                  <a:lnTo>
                    <a:pt x="207" y="615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新疆">
              <a:hlinkClick r:id="" action="ppaction://macro?name=Slide1.新疆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508487" y="954956"/>
              <a:ext cx="3034459" cy="2558137"/>
            </a:xfrm>
            <a:custGeom>
              <a:avLst/>
              <a:gdLst>
                <a:gd name="T0" fmla="*/ 115 w 168"/>
                <a:gd name="T1" fmla="*/ 4 h 131"/>
                <a:gd name="T2" fmla="*/ 120 w 168"/>
                <a:gd name="T3" fmla="*/ 10 h 131"/>
                <a:gd name="T4" fmla="*/ 128 w 168"/>
                <a:gd name="T5" fmla="*/ 15 h 131"/>
                <a:gd name="T6" fmla="*/ 134 w 168"/>
                <a:gd name="T7" fmla="*/ 27 h 131"/>
                <a:gd name="T8" fmla="*/ 131 w 168"/>
                <a:gd name="T9" fmla="*/ 36 h 131"/>
                <a:gd name="T10" fmla="*/ 149 w 168"/>
                <a:gd name="T11" fmla="*/ 44 h 131"/>
                <a:gd name="T12" fmla="*/ 161 w 168"/>
                <a:gd name="T13" fmla="*/ 53 h 131"/>
                <a:gd name="T14" fmla="*/ 168 w 168"/>
                <a:gd name="T15" fmla="*/ 67 h 131"/>
                <a:gd name="T16" fmla="*/ 163 w 168"/>
                <a:gd name="T17" fmla="*/ 73 h 131"/>
                <a:gd name="T18" fmla="*/ 146 w 168"/>
                <a:gd name="T19" fmla="*/ 82 h 131"/>
                <a:gd name="T20" fmla="*/ 144 w 168"/>
                <a:gd name="T21" fmla="*/ 96 h 131"/>
                <a:gd name="T22" fmla="*/ 120 w 168"/>
                <a:gd name="T23" fmla="*/ 103 h 131"/>
                <a:gd name="T24" fmla="*/ 124 w 168"/>
                <a:gd name="T25" fmla="*/ 116 h 131"/>
                <a:gd name="T26" fmla="*/ 122 w 168"/>
                <a:gd name="T27" fmla="*/ 121 h 131"/>
                <a:gd name="T28" fmla="*/ 118 w 168"/>
                <a:gd name="T29" fmla="*/ 124 h 131"/>
                <a:gd name="T30" fmla="*/ 109 w 168"/>
                <a:gd name="T31" fmla="*/ 121 h 131"/>
                <a:gd name="T32" fmla="*/ 92 w 168"/>
                <a:gd name="T33" fmla="*/ 119 h 131"/>
                <a:gd name="T34" fmla="*/ 75 w 168"/>
                <a:gd name="T35" fmla="*/ 122 h 131"/>
                <a:gd name="T36" fmla="*/ 63 w 168"/>
                <a:gd name="T37" fmla="*/ 120 h 131"/>
                <a:gd name="T38" fmla="*/ 48 w 168"/>
                <a:gd name="T39" fmla="*/ 121 h 131"/>
                <a:gd name="T40" fmla="*/ 40 w 168"/>
                <a:gd name="T41" fmla="*/ 117 h 131"/>
                <a:gd name="T42" fmla="*/ 22 w 168"/>
                <a:gd name="T43" fmla="*/ 121 h 131"/>
                <a:gd name="T44" fmla="*/ 13 w 168"/>
                <a:gd name="T45" fmla="*/ 108 h 131"/>
                <a:gd name="T46" fmla="*/ 10 w 168"/>
                <a:gd name="T47" fmla="*/ 101 h 131"/>
                <a:gd name="T48" fmla="*/ 6 w 168"/>
                <a:gd name="T49" fmla="*/ 96 h 131"/>
                <a:gd name="T50" fmla="*/ 4 w 168"/>
                <a:gd name="T51" fmla="*/ 91 h 131"/>
                <a:gd name="T52" fmla="*/ 6 w 168"/>
                <a:gd name="T53" fmla="*/ 86 h 131"/>
                <a:gd name="T54" fmla="*/ 1 w 168"/>
                <a:gd name="T55" fmla="*/ 79 h 131"/>
                <a:gd name="T56" fmla="*/ 1 w 168"/>
                <a:gd name="T57" fmla="*/ 71 h 131"/>
                <a:gd name="T58" fmla="*/ 4 w 168"/>
                <a:gd name="T59" fmla="*/ 67 h 131"/>
                <a:gd name="T60" fmla="*/ 13 w 168"/>
                <a:gd name="T61" fmla="*/ 63 h 131"/>
                <a:gd name="T62" fmla="*/ 18 w 168"/>
                <a:gd name="T63" fmla="*/ 64 h 131"/>
                <a:gd name="T64" fmla="*/ 23 w 168"/>
                <a:gd name="T65" fmla="*/ 66 h 131"/>
                <a:gd name="T66" fmla="*/ 40 w 168"/>
                <a:gd name="T67" fmla="*/ 61 h 131"/>
                <a:gd name="T68" fmla="*/ 55 w 168"/>
                <a:gd name="T69" fmla="*/ 52 h 131"/>
                <a:gd name="T70" fmla="*/ 59 w 168"/>
                <a:gd name="T71" fmla="*/ 47 h 131"/>
                <a:gd name="T72" fmla="*/ 57 w 168"/>
                <a:gd name="T73" fmla="*/ 32 h 131"/>
                <a:gd name="T74" fmla="*/ 69 w 168"/>
                <a:gd name="T75" fmla="*/ 30 h 131"/>
                <a:gd name="T76" fmla="*/ 75 w 168"/>
                <a:gd name="T77" fmla="*/ 32 h 131"/>
                <a:gd name="T78" fmla="*/ 81 w 168"/>
                <a:gd name="T79" fmla="*/ 15 h 131"/>
                <a:gd name="T80" fmla="*/ 92 w 168"/>
                <a:gd name="T81" fmla="*/ 18 h 131"/>
                <a:gd name="T82" fmla="*/ 100 w 168"/>
                <a:gd name="T83" fmla="*/ 8 h 131"/>
                <a:gd name="T84" fmla="*/ 108 w 168"/>
                <a:gd name="T85" fmla="*/ 3 h 131"/>
                <a:gd name="T86" fmla="*/ 115 w 168"/>
                <a:gd name="T87" fmla="*/ 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" h="131">
                  <a:moveTo>
                    <a:pt x="115" y="1"/>
                  </a:moveTo>
                  <a:lnTo>
                    <a:pt x="116" y="1"/>
                  </a:lnTo>
                  <a:lnTo>
                    <a:pt x="115" y="4"/>
                  </a:lnTo>
                  <a:lnTo>
                    <a:pt x="117" y="6"/>
                  </a:lnTo>
                  <a:lnTo>
                    <a:pt x="117" y="7"/>
                  </a:lnTo>
                  <a:lnTo>
                    <a:pt x="120" y="10"/>
                  </a:lnTo>
                  <a:lnTo>
                    <a:pt x="121" y="13"/>
                  </a:lnTo>
                  <a:lnTo>
                    <a:pt x="126" y="13"/>
                  </a:lnTo>
                  <a:lnTo>
                    <a:pt x="128" y="15"/>
                  </a:lnTo>
                  <a:lnTo>
                    <a:pt x="129" y="15"/>
                  </a:lnTo>
                  <a:lnTo>
                    <a:pt x="131" y="20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3" y="32"/>
                  </a:lnTo>
                  <a:lnTo>
                    <a:pt x="131" y="36"/>
                  </a:lnTo>
                  <a:lnTo>
                    <a:pt x="131" y="39"/>
                  </a:lnTo>
                  <a:lnTo>
                    <a:pt x="140" y="43"/>
                  </a:lnTo>
                  <a:lnTo>
                    <a:pt x="149" y="44"/>
                  </a:lnTo>
                  <a:lnTo>
                    <a:pt x="158" y="51"/>
                  </a:lnTo>
                  <a:lnTo>
                    <a:pt x="161" y="52"/>
                  </a:lnTo>
                  <a:lnTo>
                    <a:pt x="161" y="53"/>
                  </a:lnTo>
                  <a:lnTo>
                    <a:pt x="163" y="57"/>
                  </a:lnTo>
                  <a:lnTo>
                    <a:pt x="165" y="63"/>
                  </a:lnTo>
                  <a:lnTo>
                    <a:pt x="168" y="67"/>
                  </a:lnTo>
                  <a:lnTo>
                    <a:pt x="167" y="69"/>
                  </a:lnTo>
                  <a:lnTo>
                    <a:pt x="167" y="72"/>
                  </a:lnTo>
                  <a:lnTo>
                    <a:pt x="163" y="73"/>
                  </a:lnTo>
                  <a:lnTo>
                    <a:pt x="155" y="76"/>
                  </a:lnTo>
                  <a:lnTo>
                    <a:pt x="150" y="80"/>
                  </a:lnTo>
                  <a:lnTo>
                    <a:pt x="146" y="82"/>
                  </a:lnTo>
                  <a:lnTo>
                    <a:pt x="146" y="85"/>
                  </a:lnTo>
                  <a:lnTo>
                    <a:pt x="147" y="97"/>
                  </a:lnTo>
                  <a:lnTo>
                    <a:pt x="144" y="96"/>
                  </a:lnTo>
                  <a:lnTo>
                    <a:pt x="142" y="97"/>
                  </a:lnTo>
                  <a:lnTo>
                    <a:pt x="123" y="101"/>
                  </a:lnTo>
                  <a:lnTo>
                    <a:pt x="120" y="103"/>
                  </a:lnTo>
                  <a:lnTo>
                    <a:pt x="120" y="108"/>
                  </a:lnTo>
                  <a:lnTo>
                    <a:pt x="126" y="113"/>
                  </a:lnTo>
                  <a:lnTo>
                    <a:pt x="124" y="116"/>
                  </a:lnTo>
                  <a:lnTo>
                    <a:pt x="121" y="118"/>
                  </a:lnTo>
                  <a:lnTo>
                    <a:pt x="121" y="119"/>
                  </a:lnTo>
                  <a:lnTo>
                    <a:pt x="122" y="121"/>
                  </a:lnTo>
                  <a:lnTo>
                    <a:pt x="123" y="121"/>
                  </a:lnTo>
                  <a:lnTo>
                    <a:pt x="124" y="122"/>
                  </a:lnTo>
                  <a:lnTo>
                    <a:pt x="118" y="124"/>
                  </a:lnTo>
                  <a:lnTo>
                    <a:pt x="115" y="122"/>
                  </a:lnTo>
                  <a:lnTo>
                    <a:pt x="113" y="121"/>
                  </a:lnTo>
                  <a:lnTo>
                    <a:pt x="109" y="121"/>
                  </a:lnTo>
                  <a:lnTo>
                    <a:pt x="101" y="118"/>
                  </a:lnTo>
                  <a:lnTo>
                    <a:pt x="96" y="118"/>
                  </a:lnTo>
                  <a:lnTo>
                    <a:pt x="92" y="119"/>
                  </a:lnTo>
                  <a:lnTo>
                    <a:pt x="88" y="119"/>
                  </a:lnTo>
                  <a:lnTo>
                    <a:pt x="81" y="123"/>
                  </a:lnTo>
                  <a:lnTo>
                    <a:pt x="75" y="122"/>
                  </a:lnTo>
                  <a:lnTo>
                    <a:pt x="70" y="124"/>
                  </a:lnTo>
                  <a:lnTo>
                    <a:pt x="66" y="122"/>
                  </a:lnTo>
                  <a:lnTo>
                    <a:pt x="63" y="120"/>
                  </a:lnTo>
                  <a:lnTo>
                    <a:pt x="56" y="119"/>
                  </a:lnTo>
                  <a:lnTo>
                    <a:pt x="51" y="122"/>
                  </a:lnTo>
                  <a:lnTo>
                    <a:pt x="48" y="121"/>
                  </a:lnTo>
                  <a:lnTo>
                    <a:pt x="46" y="120"/>
                  </a:lnTo>
                  <a:lnTo>
                    <a:pt x="40" y="120"/>
                  </a:lnTo>
                  <a:lnTo>
                    <a:pt x="40" y="117"/>
                  </a:lnTo>
                  <a:lnTo>
                    <a:pt x="32" y="131"/>
                  </a:lnTo>
                  <a:lnTo>
                    <a:pt x="25" y="125"/>
                  </a:lnTo>
                  <a:lnTo>
                    <a:pt x="22" y="121"/>
                  </a:lnTo>
                  <a:lnTo>
                    <a:pt x="23" y="114"/>
                  </a:lnTo>
                  <a:lnTo>
                    <a:pt x="20" y="113"/>
                  </a:lnTo>
                  <a:lnTo>
                    <a:pt x="13" y="108"/>
                  </a:lnTo>
                  <a:lnTo>
                    <a:pt x="11" y="108"/>
                  </a:lnTo>
                  <a:lnTo>
                    <a:pt x="9" y="105"/>
                  </a:lnTo>
                  <a:lnTo>
                    <a:pt x="10" y="101"/>
                  </a:lnTo>
                  <a:lnTo>
                    <a:pt x="10" y="100"/>
                  </a:lnTo>
                  <a:lnTo>
                    <a:pt x="7" y="98"/>
                  </a:lnTo>
                  <a:lnTo>
                    <a:pt x="6" y="96"/>
                  </a:lnTo>
                  <a:lnTo>
                    <a:pt x="1" y="93"/>
                  </a:lnTo>
                  <a:lnTo>
                    <a:pt x="1" y="92"/>
                  </a:lnTo>
                  <a:lnTo>
                    <a:pt x="4" y="91"/>
                  </a:lnTo>
                  <a:lnTo>
                    <a:pt x="5" y="92"/>
                  </a:lnTo>
                  <a:lnTo>
                    <a:pt x="7" y="91"/>
                  </a:lnTo>
                  <a:lnTo>
                    <a:pt x="6" y="86"/>
                  </a:lnTo>
                  <a:lnTo>
                    <a:pt x="7" y="81"/>
                  </a:lnTo>
                  <a:lnTo>
                    <a:pt x="3" y="78"/>
                  </a:lnTo>
                  <a:lnTo>
                    <a:pt x="1" y="79"/>
                  </a:lnTo>
                  <a:lnTo>
                    <a:pt x="0" y="76"/>
                  </a:lnTo>
                  <a:lnTo>
                    <a:pt x="1" y="74"/>
                  </a:lnTo>
                  <a:lnTo>
                    <a:pt x="1" y="71"/>
                  </a:lnTo>
                  <a:lnTo>
                    <a:pt x="3" y="69"/>
                  </a:lnTo>
                  <a:lnTo>
                    <a:pt x="4" y="68"/>
                  </a:lnTo>
                  <a:lnTo>
                    <a:pt x="4" y="67"/>
                  </a:lnTo>
                  <a:lnTo>
                    <a:pt x="7" y="65"/>
                  </a:lnTo>
                  <a:lnTo>
                    <a:pt x="10" y="64"/>
                  </a:lnTo>
                  <a:lnTo>
                    <a:pt x="13" y="63"/>
                  </a:lnTo>
                  <a:lnTo>
                    <a:pt x="16" y="64"/>
                  </a:lnTo>
                  <a:lnTo>
                    <a:pt x="17" y="63"/>
                  </a:lnTo>
                  <a:lnTo>
                    <a:pt x="18" y="64"/>
                  </a:lnTo>
                  <a:lnTo>
                    <a:pt x="18" y="66"/>
                  </a:lnTo>
                  <a:lnTo>
                    <a:pt x="20" y="67"/>
                  </a:lnTo>
                  <a:lnTo>
                    <a:pt x="23" y="66"/>
                  </a:lnTo>
                  <a:lnTo>
                    <a:pt x="27" y="62"/>
                  </a:lnTo>
                  <a:lnTo>
                    <a:pt x="36" y="64"/>
                  </a:lnTo>
                  <a:lnTo>
                    <a:pt x="40" y="61"/>
                  </a:lnTo>
                  <a:lnTo>
                    <a:pt x="53" y="58"/>
                  </a:lnTo>
                  <a:lnTo>
                    <a:pt x="54" y="56"/>
                  </a:lnTo>
                  <a:lnTo>
                    <a:pt x="55" y="52"/>
                  </a:lnTo>
                  <a:lnTo>
                    <a:pt x="58" y="49"/>
                  </a:lnTo>
                  <a:lnTo>
                    <a:pt x="59" y="49"/>
                  </a:lnTo>
                  <a:lnTo>
                    <a:pt x="59" y="47"/>
                  </a:lnTo>
                  <a:lnTo>
                    <a:pt x="59" y="36"/>
                  </a:lnTo>
                  <a:lnTo>
                    <a:pt x="60" y="34"/>
                  </a:lnTo>
                  <a:lnTo>
                    <a:pt x="57" y="32"/>
                  </a:lnTo>
                  <a:lnTo>
                    <a:pt x="56" y="31"/>
                  </a:lnTo>
                  <a:lnTo>
                    <a:pt x="60" y="30"/>
                  </a:lnTo>
                  <a:lnTo>
                    <a:pt x="69" y="30"/>
                  </a:lnTo>
                  <a:lnTo>
                    <a:pt x="71" y="31"/>
                  </a:lnTo>
                  <a:lnTo>
                    <a:pt x="74" y="32"/>
                  </a:lnTo>
                  <a:lnTo>
                    <a:pt x="75" y="32"/>
                  </a:lnTo>
                  <a:lnTo>
                    <a:pt x="76" y="31"/>
                  </a:lnTo>
                  <a:lnTo>
                    <a:pt x="75" y="29"/>
                  </a:lnTo>
                  <a:lnTo>
                    <a:pt x="81" y="15"/>
                  </a:lnTo>
                  <a:lnTo>
                    <a:pt x="82" y="15"/>
                  </a:lnTo>
                  <a:lnTo>
                    <a:pt x="89" y="18"/>
                  </a:lnTo>
                  <a:lnTo>
                    <a:pt x="92" y="18"/>
                  </a:lnTo>
                  <a:lnTo>
                    <a:pt x="93" y="19"/>
                  </a:lnTo>
                  <a:lnTo>
                    <a:pt x="99" y="17"/>
                  </a:lnTo>
                  <a:lnTo>
                    <a:pt x="100" y="8"/>
                  </a:lnTo>
                  <a:lnTo>
                    <a:pt x="103" y="6"/>
                  </a:lnTo>
                  <a:lnTo>
                    <a:pt x="106" y="6"/>
                  </a:lnTo>
                  <a:lnTo>
                    <a:pt x="108" y="3"/>
                  </a:lnTo>
                  <a:lnTo>
                    <a:pt x="109" y="1"/>
                  </a:lnTo>
                  <a:lnTo>
                    <a:pt x="111" y="0"/>
                  </a:lnTo>
                  <a:lnTo>
                    <a:pt x="115" y="1"/>
                  </a:lnTo>
                  <a:lnTo>
                    <a:pt x="115" y="1"/>
                  </a:lnTo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重庆">
              <a:hlinkClick r:id="" action="ppaction://macro?name=Slide1.重庆_click" highlightClick="1"/>
              <a:hlinkHover r:id="" action="ppaction://noaction" highlightClick="1"/>
            </p:cNvPr>
            <p:cNvSpPr>
              <a:spLocks noChangeAspect="1"/>
            </p:cNvSpPr>
            <p:nvPr/>
          </p:nvSpPr>
          <p:spPr bwMode="auto">
            <a:xfrm rot="180000">
              <a:off x="4598256" y="4313382"/>
              <a:ext cx="729058" cy="720864"/>
            </a:xfrm>
            <a:custGeom>
              <a:avLst/>
              <a:gdLst>
                <a:gd name="T0" fmla="*/ 7 w 40"/>
                <a:gd name="T1" fmla="*/ 30 h 37"/>
                <a:gd name="T2" fmla="*/ 7 w 40"/>
                <a:gd name="T3" fmla="*/ 30 h 37"/>
                <a:gd name="T4" fmla="*/ 5 w 40"/>
                <a:gd name="T5" fmla="*/ 29 h 37"/>
                <a:gd name="T6" fmla="*/ 3 w 40"/>
                <a:gd name="T7" fmla="*/ 28 h 37"/>
                <a:gd name="T8" fmla="*/ 2 w 40"/>
                <a:gd name="T9" fmla="*/ 26 h 37"/>
                <a:gd name="T10" fmla="*/ 0 w 40"/>
                <a:gd name="T11" fmla="*/ 25 h 37"/>
                <a:gd name="T12" fmla="*/ 1 w 40"/>
                <a:gd name="T13" fmla="*/ 24 h 37"/>
                <a:gd name="T14" fmla="*/ 3 w 40"/>
                <a:gd name="T15" fmla="*/ 22 h 37"/>
                <a:gd name="T16" fmla="*/ 3 w 40"/>
                <a:gd name="T17" fmla="*/ 17 h 37"/>
                <a:gd name="T18" fmla="*/ 4 w 40"/>
                <a:gd name="T19" fmla="*/ 17 h 37"/>
                <a:gd name="T20" fmla="*/ 6 w 40"/>
                <a:gd name="T21" fmla="*/ 16 h 37"/>
                <a:gd name="T22" fmla="*/ 8 w 40"/>
                <a:gd name="T23" fmla="*/ 18 h 37"/>
                <a:gd name="T24" fmla="*/ 10 w 40"/>
                <a:gd name="T25" fmla="*/ 17 h 37"/>
                <a:gd name="T26" fmla="*/ 12 w 40"/>
                <a:gd name="T27" fmla="*/ 19 h 37"/>
                <a:gd name="T28" fmla="*/ 15 w 40"/>
                <a:gd name="T29" fmla="*/ 19 h 37"/>
                <a:gd name="T30" fmla="*/ 15 w 40"/>
                <a:gd name="T31" fmla="*/ 18 h 37"/>
                <a:gd name="T32" fmla="*/ 18 w 40"/>
                <a:gd name="T33" fmla="*/ 16 h 37"/>
                <a:gd name="T34" fmla="*/ 19 w 40"/>
                <a:gd name="T35" fmla="*/ 13 h 37"/>
                <a:gd name="T36" fmla="*/ 21 w 40"/>
                <a:gd name="T37" fmla="*/ 12 h 37"/>
                <a:gd name="T38" fmla="*/ 23 w 40"/>
                <a:gd name="T39" fmla="*/ 11 h 37"/>
                <a:gd name="T40" fmla="*/ 24 w 40"/>
                <a:gd name="T41" fmla="*/ 9 h 37"/>
                <a:gd name="T42" fmla="*/ 25 w 40"/>
                <a:gd name="T43" fmla="*/ 7 h 37"/>
                <a:gd name="T44" fmla="*/ 26 w 40"/>
                <a:gd name="T45" fmla="*/ 5 h 37"/>
                <a:gd name="T46" fmla="*/ 26 w 40"/>
                <a:gd name="T47" fmla="*/ 2 h 37"/>
                <a:gd name="T48" fmla="*/ 25 w 40"/>
                <a:gd name="T49" fmla="*/ 0 h 37"/>
                <a:gd name="T50" fmla="*/ 31 w 40"/>
                <a:gd name="T51" fmla="*/ 2 h 37"/>
                <a:gd name="T52" fmla="*/ 32 w 40"/>
                <a:gd name="T53" fmla="*/ 3 h 37"/>
                <a:gd name="T54" fmla="*/ 35 w 40"/>
                <a:gd name="T55" fmla="*/ 3 h 37"/>
                <a:gd name="T56" fmla="*/ 37 w 40"/>
                <a:gd name="T57" fmla="*/ 3 h 37"/>
                <a:gd name="T58" fmla="*/ 39 w 40"/>
                <a:gd name="T59" fmla="*/ 5 h 37"/>
                <a:gd name="T60" fmla="*/ 40 w 40"/>
                <a:gd name="T61" fmla="*/ 10 h 37"/>
                <a:gd name="T62" fmla="*/ 39 w 40"/>
                <a:gd name="T63" fmla="*/ 12 h 37"/>
                <a:gd name="T64" fmla="*/ 38 w 40"/>
                <a:gd name="T65" fmla="*/ 12 h 37"/>
                <a:gd name="T66" fmla="*/ 34 w 40"/>
                <a:gd name="T67" fmla="*/ 14 h 37"/>
                <a:gd name="T68" fmla="*/ 28 w 40"/>
                <a:gd name="T69" fmla="*/ 15 h 37"/>
                <a:gd name="T70" fmla="*/ 26 w 40"/>
                <a:gd name="T71" fmla="*/ 17 h 37"/>
                <a:gd name="T72" fmla="*/ 28 w 40"/>
                <a:gd name="T73" fmla="*/ 19 h 37"/>
                <a:gd name="T74" fmla="*/ 28 w 40"/>
                <a:gd name="T75" fmla="*/ 22 h 37"/>
                <a:gd name="T76" fmla="*/ 29 w 40"/>
                <a:gd name="T77" fmla="*/ 23 h 37"/>
                <a:gd name="T78" fmla="*/ 34 w 40"/>
                <a:gd name="T79" fmla="*/ 28 h 37"/>
                <a:gd name="T80" fmla="*/ 34 w 40"/>
                <a:gd name="T81" fmla="*/ 35 h 37"/>
                <a:gd name="T82" fmla="*/ 31 w 40"/>
                <a:gd name="T83" fmla="*/ 37 h 37"/>
                <a:gd name="T84" fmla="*/ 29 w 40"/>
                <a:gd name="T85" fmla="*/ 34 h 37"/>
                <a:gd name="T86" fmla="*/ 26 w 40"/>
                <a:gd name="T87" fmla="*/ 31 h 37"/>
                <a:gd name="T88" fmla="*/ 26 w 40"/>
                <a:gd name="T89" fmla="*/ 29 h 37"/>
                <a:gd name="T90" fmla="*/ 24 w 40"/>
                <a:gd name="T91" fmla="*/ 29 h 37"/>
                <a:gd name="T92" fmla="*/ 22 w 40"/>
                <a:gd name="T93" fmla="*/ 30 h 37"/>
                <a:gd name="T94" fmla="*/ 19 w 40"/>
                <a:gd name="T95" fmla="*/ 28 h 37"/>
                <a:gd name="T96" fmla="*/ 17 w 40"/>
                <a:gd name="T97" fmla="*/ 32 h 37"/>
                <a:gd name="T98" fmla="*/ 15 w 40"/>
                <a:gd name="T99" fmla="*/ 32 h 37"/>
                <a:gd name="T100" fmla="*/ 13 w 40"/>
                <a:gd name="T101" fmla="*/ 35 h 37"/>
                <a:gd name="T102" fmla="*/ 11 w 40"/>
                <a:gd name="T103" fmla="*/ 34 h 37"/>
                <a:gd name="T104" fmla="*/ 9 w 40"/>
                <a:gd name="T105" fmla="*/ 35 h 37"/>
                <a:gd name="T106" fmla="*/ 6 w 40"/>
                <a:gd name="T107" fmla="*/ 33 h 37"/>
                <a:gd name="T108" fmla="*/ 7 w 40"/>
                <a:gd name="T109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" h="37">
                  <a:moveTo>
                    <a:pt x="7" y="30"/>
                  </a:moveTo>
                  <a:lnTo>
                    <a:pt x="7" y="30"/>
                  </a:lnTo>
                  <a:lnTo>
                    <a:pt x="5" y="29"/>
                  </a:lnTo>
                  <a:lnTo>
                    <a:pt x="3" y="28"/>
                  </a:lnTo>
                  <a:lnTo>
                    <a:pt x="2" y="26"/>
                  </a:lnTo>
                  <a:lnTo>
                    <a:pt x="0" y="25"/>
                  </a:lnTo>
                  <a:lnTo>
                    <a:pt x="1" y="24"/>
                  </a:lnTo>
                  <a:lnTo>
                    <a:pt x="3" y="22"/>
                  </a:lnTo>
                  <a:lnTo>
                    <a:pt x="3" y="17"/>
                  </a:lnTo>
                  <a:lnTo>
                    <a:pt x="4" y="17"/>
                  </a:lnTo>
                  <a:lnTo>
                    <a:pt x="6" y="16"/>
                  </a:lnTo>
                  <a:lnTo>
                    <a:pt x="8" y="18"/>
                  </a:lnTo>
                  <a:lnTo>
                    <a:pt x="10" y="17"/>
                  </a:lnTo>
                  <a:lnTo>
                    <a:pt x="12" y="19"/>
                  </a:lnTo>
                  <a:lnTo>
                    <a:pt x="15" y="19"/>
                  </a:lnTo>
                  <a:lnTo>
                    <a:pt x="15" y="18"/>
                  </a:lnTo>
                  <a:lnTo>
                    <a:pt x="18" y="16"/>
                  </a:lnTo>
                  <a:lnTo>
                    <a:pt x="19" y="13"/>
                  </a:lnTo>
                  <a:lnTo>
                    <a:pt x="21" y="12"/>
                  </a:lnTo>
                  <a:lnTo>
                    <a:pt x="23" y="11"/>
                  </a:lnTo>
                  <a:lnTo>
                    <a:pt x="24" y="9"/>
                  </a:lnTo>
                  <a:lnTo>
                    <a:pt x="25" y="7"/>
                  </a:lnTo>
                  <a:lnTo>
                    <a:pt x="26" y="5"/>
                  </a:lnTo>
                  <a:lnTo>
                    <a:pt x="26" y="2"/>
                  </a:lnTo>
                  <a:lnTo>
                    <a:pt x="25" y="0"/>
                  </a:lnTo>
                  <a:lnTo>
                    <a:pt x="31" y="2"/>
                  </a:lnTo>
                  <a:lnTo>
                    <a:pt x="32" y="3"/>
                  </a:lnTo>
                  <a:lnTo>
                    <a:pt x="35" y="3"/>
                  </a:lnTo>
                  <a:lnTo>
                    <a:pt x="37" y="3"/>
                  </a:lnTo>
                  <a:lnTo>
                    <a:pt x="39" y="5"/>
                  </a:lnTo>
                  <a:lnTo>
                    <a:pt x="40" y="10"/>
                  </a:lnTo>
                  <a:lnTo>
                    <a:pt x="39" y="12"/>
                  </a:lnTo>
                  <a:lnTo>
                    <a:pt x="38" y="12"/>
                  </a:lnTo>
                  <a:lnTo>
                    <a:pt x="34" y="14"/>
                  </a:lnTo>
                  <a:lnTo>
                    <a:pt x="28" y="15"/>
                  </a:lnTo>
                  <a:lnTo>
                    <a:pt x="26" y="17"/>
                  </a:lnTo>
                  <a:lnTo>
                    <a:pt x="28" y="19"/>
                  </a:lnTo>
                  <a:lnTo>
                    <a:pt x="28" y="22"/>
                  </a:lnTo>
                  <a:lnTo>
                    <a:pt x="29" y="23"/>
                  </a:lnTo>
                  <a:lnTo>
                    <a:pt x="34" y="28"/>
                  </a:lnTo>
                  <a:lnTo>
                    <a:pt x="34" y="35"/>
                  </a:lnTo>
                  <a:lnTo>
                    <a:pt x="31" y="37"/>
                  </a:lnTo>
                  <a:lnTo>
                    <a:pt x="29" y="34"/>
                  </a:lnTo>
                  <a:lnTo>
                    <a:pt x="26" y="31"/>
                  </a:lnTo>
                  <a:lnTo>
                    <a:pt x="26" y="29"/>
                  </a:lnTo>
                  <a:lnTo>
                    <a:pt x="24" y="29"/>
                  </a:lnTo>
                  <a:lnTo>
                    <a:pt x="22" y="30"/>
                  </a:lnTo>
                  <a:lnTo>
                    <a:pt x="19" y="28"/>
                  </a:lnTo>
                  <a:lnTo>
                    <a:pt x="17" y="32"/>
                  </a:lnTo>
                  <a:lnTo>
                    <a:pt x="15" y="32"/>
                  </a:lnTo>
                  <a:lnTo>
                    <a:pt x="13" y="35"/>
                  </a:lnTo>
                  <a:lnTo>
                    <a:pt x="11" y="34"/>
                  </a:lnTo>
                  <a:lnTo>
                    <a:pt x="9" y="35"/>
                  </a:lnTo>
                  <a:lnTo>
                    <a:pt x="6" y="33"/>
                  </a:lnTo>
                  <a:lnTo>
                    <a:pt x="7" y="30"/>
                  </a:lnTo>
                  <a:close/>
                </a:path>
              </a:pathLst>
            </a:custGeom>
            <a:grpFill/>
            <a:ln w="317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zh-CN" altLang="en-US" sz="16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sp>
        <p:nvSpPr>
          <p:cNvPr id="44" name="椭圆 43"/>
          <p:cNvSpPr/>
          <p:nvPr/>
        </p:nvSpPr>
        <p:spPr>
          <a:xfrm>
            <a:off x="4421072" y="5670898"/>
            <a:ext cx="419494" cy="383872"/>
          </a:xfrm>
          <a:prstGeom prst="ellipse">
            <a:avLst/>
          </a:prstGeom>
          <a:solidFill>
            <a:srgbClr val="FB540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4623237" y="3228365"/>
            <a:ext cx="298159" cy="288270"/>
          </a:xfrm>
          <a:prstGeom prst="ellipse">
            <a:avLst/>
          </a:prstGeom>
          <a:solidFill>
            <a:srgbClr val="FB540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rgbClr val="FB5406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4297063" y="4576985"/>
            <a:ext cx="282034" cy="282034"/>
          </a:xfrm>
          <a:prstGeom prst="ellipse">
            <a:avLst/>
          </a:prstGeom>
          <a:solidFill>
            <a:srgbClr val="FB540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5399313" y="4487226"/>
            <a:ext cx="173416" cy="176653"/>
          </a:xfrm>
          <a:prstGeom prst="ellipse">
            <a:avLst/>
          </a:prstGeom>
          <a:solidFill>
            <a:srgbClr val="FB540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746774" y="956559"/>
            <a:ext cx="4445226" cy="4955203"/>
          </a:xfrm>
          <a:prstGeom prst="rect">
            <a:avLst/>
          </a:prstGeom>
        </p:spPr>
        <p:txBody>
          <a:bodyPr wrap="square" numCol="1" spcCol="144000">
            <a:spAutoFit/>
          </a:bodyPr>
          <a:lstStyle/>
          <a:p>
            <a:pPr fontAlgn="base"/>
            <a:r>
              <a:rPr lang="en-SG" altLang="zh-CN" sz="28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4: Objectives</a:t>
            </a:r>
          </a:p>
          <a:p>
            <a:pPr fontAlgn="base"/>
            <a:endParaRPr lang="en-SG" altLang="zh-CN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285750" indent="-28575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Demonstrate growth of city-cells in China, at a province-level</a:t>
            </a:r>
          </a:p>
          <a:p>
            <a:pPr marL="285750" indent="-28575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Visualise the length of railways</a:t>
            </a:r>
          </a:p>
          <a:p>
            <a:pPr marL="285750" indent="-28575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Visualise the length of expressways</a:t>
            </a:r>
          </a:p>
          <a:p>
            <a:pPr marL="285750" indent="-28575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Visualise the length of Urban Rail Transit System </a:t>
            </a:r>
          </a:p>
          <a:p>
            <a:pPr marL="285750" indent="-285750" fontAlgn="base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Compare </a:t>
            </a: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Shanghai with Hubei</a:t>
            </a:r>
            <a:endParaRPr lang="en-SG" altLang="zh-CN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fontAlgn="base"/>
            <a:endParaRPr lang="en-SG" altLang="zh-CN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6012609" y="4020778"/>
            <a:ext cx="1253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B5406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Shanghai</a:t>
            </a:r>
            <a:endParaRPr lang="zh-CN" altLang="en-US" sz="2000" dirty="0">
              <a:solidFill>
                <a:srgbClr val="FB5406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5548951" y="4203986"/>
            <a:ext cx="494455" cy="310104"/>
            <a:chOff x="5868537" y="1358720"/>
            <a:chExt cx="2320120" cy="799215"/>
          </a:xfrm>
        </p:grpSpPr>
        <p:cxnSp>
          <p:nvCxnSpPr>
            <p:cNvPr id="63" name="直接连接符 62"/>
            <p:cNvCxnSpPr/>
            <p:nvPr/>
          </p:nvCxnSpPr>
          <p:spPr>
            <a:xfrm flipV="1">
              <a:off x="5868537" y="1378424"/>
              <a:ext cx="412793" cy="779511"/>
            </a:xfrm>
            <a:prstGeom prst="line">
              <a:avLst/>
            </a:prstGeom>
            <a:ln>
              <a:solidFill>
                <a:srgbClr val="FB540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6279993" y="1358720"/>
              <a:ext cx="1908664" cy="0"/>
            </a:xfrm>
            <a:prstGeom prst="line">
              <a:avLst/>
            </a:prstGeom>
            <a:ln>
              <a:solidFill>
                <a:srgbClr val="FB540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文本框 65"/>
          <p:cNvSpPr txBox="1"/>
          <p:nvPr/>
        </p:nvSpPr>
        <p:spPr>
          <a:xfrm>
            <a:off x="5945634" y="4979257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B5406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Hubei</a:t>
            </a:r>
            <a:endParaRPr lang="zh-CN" altLang="en-US" sz="2400" dirty="0">
              <a:solidFill>
                <a:srgbClr val="FB5406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67" name="组合 66"/>
          <p:cNvGrpSpPr/>
          <p:nvPr/>
        </p:nvGrpSpPr>
        <p:grpSpPr>
          <a:xfrm flipV="1">
            <a:off x="4549952" y="4793889"/>
            <a:ext cx="1395682" cy="380108"/>
            <a:chOff x="5868537" y="1358720"/>
            <a:chExt cx="2320120" cy="799215"/>
          </a:xfrm>
        </p:grpSpPr>
        <p:cxnSp>
          <p:nvCxnSpPr>
            <p:cNvPr id="68" name="直接连接符 67"/>
            <p:cNvCxnSpPr/>
            <p:nvPr/>
          </p:nvCxnSpPr>
          <p:spPr>
            <a:xfrm flipV="1">
              <a:off x="5868537" y="1378424"/>
              <a:ext cx="412793" cy="779511"/>
            </a:xfrm>
            <a:prstGeom prst="line">
              <a:avLst/>
            </a:prstGeom>
            <a:ln>
              <a:solidFill>
                <a:srgbClr val="FB540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6279993" y="1358720"/>
              <a:ext cx="1908664" cy="0"/>
            </a:xfrm>
            <a:prstGeom prst="line">
              <a:avLst/>
            </a:prstGeom>
            <a:ln>
              <a:solidFill>
                <a:srgbClr val="FB540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文本框 69"/>
          <p:cNvSpPr txBox="1"/>
          <p:nvPr/>
        </p:nvSpPr>
        <p:spPr>
          <a:xfrm>
            <a:off x="5257488" y="6180267"/>
            <a:ext cx="1574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B5406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Guangdong</a:t>
            </a:r>
            <a:endParaRPr lang="zh-CN" altLang="en-US" sz="2400" dirty="0">
              <a:solidFill>
                <a:srgbClr val="FB5406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4841787" y="3345713"/>
            <a:ext cx="654484" cy="204286"/>
          </a:xfrm>
          <a:prstGeom prst="line">
            <a:avLst/>
          </a:prstGeom>
          <a:ln>
            <a:solidFill>
              <a:srgbClr val="FB540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 flipV="1">
            <a:off x="5486021" y="3406896"/>
            <a:ext cx="691529" cy="138416"/>
          </a:xfrm>
          <a:prstGeom prst="line">
            <a:avLst/>
          </a:prstGeom>
          <a:ln>
            <a:solidFill>
              <a:srgbClr val="FB540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112753" y="3197285"/>
            <a:ext cx="947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rgbClr val="FB5406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Beijing</a:t>
            </a:r>
            <a:endParaRPr lang="zh-CN" altLang="en-US" sz="2000" dirty="0">
              <a:solidFill>
                <a:srgbClr val="FB5406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77" name="组合 76"/>
          <p:cNvGrpSpPr/>
          <p:nvPr/>
        </p:nvGrpSpPr>
        <p:grpSpPr>
          <a:xfrm flipV="1">
            <a:off x="4725241" y="5971890"/>
            <a:ext cx="570301" cy="400109"/>
            <a:chOff x="5868537" y="1358720"/>
            <a:chExt cx="2320120" cy="799215"/>
          </a:xfrm>
        </p:grpSpPr>
        <p:cxnSp>
          <p:nvCxnSpPr>
            <p:cNvPr id="78" name="直接连接符 77"/>
            <p:cNvCxnSpPr/>
            <p:nvPr/>
          </p:nvCxnSpPr>
          <p:spPr>
            <a:xfrm flipV="1">
              <a:off x="5868537" y="1378424"/>
              <a:ext cx="412793" cy="779511"/>
            </a:xfrm>
            <a:prstGeom prst="line">
              <a:avLst/>
            </a:prstGeom>
            <a:ln>
              <a:solidFill>
                <a:srgbClr val="FB540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>
              <a:off x="6279993" y="1358720"/>
              <a:ext cx="1908664" cy="0"/>
            </a:xfrm>
            <a:prstGeom prst="line">
              <a:avLst/>
            </a:prstGeom>
            <a:ln>
              <a:solidFill>
                <a:srgbClr val="FB540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01097"/>
            <a:ext cx="8237837" cy="860831"/>
            <a:chOff x="1790580" y="2817531"/>
            <a:chExt cx="8237837" cy="960539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4: Dataset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4897265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1" y="1575609"/>
            <a:ext cx="9448087" cy="4310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All the datasets were collected from the journal, </a:t>
            </a:r>
            <a:r>
              <a:rPr lang="en-SG" altLang="zh-CN" sz="2000" i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Statistical Yearbook of China</a:t>
            </a: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Data of the length of railways from 2000 to 2018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Data of the length of expressways from 2000 to 2018 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Data of total length of Urban Rail Transit System from 2006 to 2018</a:t>
            </a:r>
          </a:p>
          <a:p>
            <a:pPr>
              <a:lnSpc>
                <a:spcPct val="200000"/>
              </a:lnSpc>
            </a:pPr>
            <a:endParaRPr lang="en-SG" altLang="zh-CN" sz="2000" dirty="0">
              <a:solidFill>
                <a:srgbClr val="0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Shapefile document of China:</a:t>
            </a:r>
          </a:p>
          <a:p>
            <a:pPr lvl="1">
              <a:lnSpc>
                <a:spcPct val="200000"/>
              </a:lnSpc>
            </a:pPr>
            <a:r>
              <a:rPr lang="en-SG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http://gaohr.win/site/blogs/2017/2017-04-18-GIS-basic-data-of-China.html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49" y="5877869"/>
            <a:ext cx="676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</a:t>
            </a:r>
            <a:r>
              <a:rPr lang="en-US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4: Railways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784844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713" y="1073888"/>
            <a:ext cx="11255287" cy="4087151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56020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412961"/>
            <a:ext cx="8237837" cy="871848"/>
            <a:chOff x="1790580" y="2805238"/>
            <a:chExt cx="8237837" cy="972832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901569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4: Features and Purposes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正文"/>
          <p:cNvSpPr/>
          <p:nvPr/>
        </p:nvSpPr>
        <p:spPr>
          <a:xfrm>
            <a:off x="1338282" y="1278075"/>
            <a:ext cx="10853718" cy="6772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Heatmap shown in </a:t>
            </a:r>
            <a:r>
              <a:rPr lang="en-US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Mapbox</a:t>
            </a: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Features: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Show the data in gradient colors.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Use sliders to change years.</a:t>
            </a:r>
          </a:p>
          <a:p>
            <a:pPr>
              <a:lnSpc>
                <a:spcPct val="200000"/>
              </a:lnSpc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Purposes: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 better find how the lengths of railways vary among provinces in the same year.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 better compare how one area changes during a period.</a:t>
            </a:r>
          </a:p>
          <a:p>
            <a:pPr>
              <a:lnSpc>
                <a:spcPct val="200000"/>
              </a:lnSpc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Conclusions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lengths of railways in most provinces increased from 2010 to 2018.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49" y="5877869"/>
            <a:ext cx="676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</a:t>
            </a:r>
            <a:r>
              <a:rPr lang="en-US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4: Expressways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784844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915" y="0"/>
            <a:ext cx="10762085" cy="52770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4"/>
          <p:cNvSpPr/>
          <p:nvPr/>
        </p:nvSpPr>
        <p:spPr>
          <a:xfrm>
            <a:off x="-791571" y="1544327"/>
            <a:ext cx="13333865" cy="3943707"/>
          </a:xfrm>
          <a:custGeom>
            <a:avLst/>
            <a:gdLst>
              <a:gd name="connsiteX0" fmla="*/ 0 w 12192000"/>
              <a:gd name="connsiteY0" fmla="*/ 0 h 1754326"/>
              <a:gd name="connsiteX1" fmla="*/ 12192000 w 12192000"/>
              <a:gd name="connsiteY1" fmla="*/ 0 h 1754326"/>
              <a:gd name="connsiteX2" fmla="*/ 12192000 w 12192000"/>
              <a:gd name="connsiteY2" fmla="*/ 1754326 h 1754326"/>
              <a:gd name="connsiteX3" fmla="*/ 0 w 12192000"/>
              <a:gd name="connsiteY3" fmla="*/ 1754326 h 1754326"/>
              <a:gd name="connsiteX4" fmla="*/ 0 w 12192000"/>
              <a:gd name="connsiteY4" fmla="*/ 0 h 1754326"/>
              <a:gd name="connsiteX0-1" fmla="*/ 0 w 12192000"/>
              <a:gd name="connsiteY0-2" fmla="*/ 10572 h 1764898"/>
              <a:gd name="connsiteX1-3" fmla="*/ 696036 w 12192000"/>
              <a:gd name="connsiteY1-4" fmla="*/ 0 h 1764898"/>
              <a:gd name="connsiteX2-5" fmla="*/ 12192000 w 12192000"/>
              <a:gd name="connsiteY2-6" fmla="*/ 10572 h 1764898"/>
              <a:gd name="connsiteX3-7" fmla="*/ 12192000 w 12192000"/>
              <a:gd name="connsiteY3-8" fmla="*/ 1764898 h 1764898"/>
              <a:gd name="connsiteX4-9" fmla="*/ 0 w 12192000"/>
              <a:gd name="connsiteY4-10" fmla="*/ 1764898 h 1764898"/>
              <a:gd name="connsiteX5" fmla="*/ 0 w 12192000"/>
              <a:gd name="connsiteY5" fmla="*/ 10572 h 1764898"/>
              <a:gd name="connsiteX0-11" fmla="*/ 0 w 12410364"/>
              <a:gd name="connsiteY0-12" fmla="*/ 0 h 2873442"/>
              <a:gd name="connsiteX1-13" fmla="*/ 914400 w 12410364"/>
              <a:gd name="connsiteY1-14" fmla="*/ 1108544 h 2873442"/>
              <a:gd name="connsiteX2-15" fmla="*/ 12410364 w 12410364"/>
              <a:gd name="connsiteY2-16" fmla="*/ 1119116 h 2873442"/>
              <a:gd name="connsiteX3-17" fmla="*/ 12410364 w 12410364"/>
              <a:gd name="connsiteY3-18" fmla="*/ 2873442 h 2873442"/>
              <a:gd name="connsiteX4-19" fmla="*/ 218364 w 12410364"/>
              <a:gd name="connsiteY4-20" fmla="*/ 2873442 h 2873442"/>
              <a:gd name="connsiteX5-21" fmla="*/ 0 w 12410364"/>
              <a:gd name="connsiteY5-22" fmla="*/ 0 h 2873442"/>
              <a:gd name="connsiteX0-23" fmla="*/ 0 w 12410364"/>
              <a:gd name="connsiteY0-24" fmla="*/ 0 h 2873442"/>
              <a:gd name="connsiteX1-25" fmla="*/ 436728 w 12410364"/>
              <a:gd name="connsiteY1-26" fmla="*/ 576281 h 2873442"/>
              <a:gd name="connsiteX2-27" fmla="*/ 914400 w 12410364"/>
              <a:gd name="connsiteY2-28" fmla="*/ 1108544 h 2873442"/>
              <a:gd name="connsiteX3-29" fmla="*/ 12410364 w 12410364"/>
              <a:gd name="connsiteY3-30" fmla="*/ 1119116 h 2873442"/>
              <a:gd name="connsiteX4-31" fmla="*/ 12410364 w 12410364"/>
              <a:gd name="connsiteY4-32" fmla="*/ 2873442 h 2873442"/>
              <a:gd name="connsiteX5-33" fmla="*/ 218364 w 12410364"/>
              <a:gd name="connsiteY5-34" fmla="*/ 2873442 h 2873442"/>
              <a:gd name="connsiteX6" fmla="*/ 0 w 12410364"/>
              <a:gd name="connsiteY6" fmla="*/ 0 h 2873442"/>
              <a:gd name="connsiteX0-35" fmla="*/ 0 w 12410364"/>
              <a:gd name="connsiteY0-36" fmla="*/ 0 h 2873442"/>
              <a:gd name="connsiteX1-37" fmla="*/ 709683 w 12410364"/>
              <a:gd name="connsiteY1-38" fmla="*/ 453451 h 2873442"/>
              <a:gd name="connsiteX2-39" fmla="*/ 914400 w 12410364"/>
              <a:gd name="connsiteY2-40" fmla="*/ 1108544 h 2873442"/>
              <a:gd name="connsiteX3-41" fmla="*/ 12410364 w 12410364"/>
              <a:gd name="connsiteY3-42" fmla="*/ 1119116 h 2873442"/>
              <a:gd name="connsiteX4-43" fmla="*/ 12410364 w 12410364"/>
              <a:gd name="connsiteY4-44" fmla="*/ 2873442 h 2873442"/>
              <a:gd name="connsiteX5-45" fmla="*/ 218364 w 12410364"/>
              <a:gd name="connsiteY5-46" fmla="*/ 2873442 h 2873442"/>
              <a:gd name="connsiteX6-47" fmla="*/ 0 w 12410364"/>
              <a:gd name="connsiteY6-48" fmla="*/ 0 h 2873442"/>
              <a:gd name="connsiteX0-49" fmla="*/ 0 w 12410364"/>
              <a:gd name="connsiteY0-50" fmla="*/ 0 h 2873442"/>
              <a:gd name="connsiteX1-51" fmla="*/ 709683 w 12410364"/>
              <a:gd name="connsiteY1-52" fmla="*/ 453451 h 2873442"/>
              <a:gd name="connsiteX2-53" fmla="*/ 914400 w 12410364"/>
              <a:gd name="connsiteY2-54" fmla="*/ 1108544 h 2873442"/>
              <a:gd name="connsiteX3-55" fmla="*/ 12410364 w 12410364"/>
              <a:gd name="connsiteY3-56" fmla="*/ 1119116 h 2873442"/>
              <a:gd name="connsiteX4-57" fmla="*/ 12410364 w 12410364"/>
              <a:gd name="connsiteY4-58" fmla="*/ 2873442 h 2873442"/>
              <a:gd name="connsiteX5-59" fmla="*/ 1282889 w 12410364"/>
              <a:gd name="connsiteY5-60" fmla="*/ 2855457 h 2873442"/>
              <a:gd name="connsiteX6-61" fmla="*/ 218364 w 12410364"/>
              <a:gd name="connsiteY6-62" fmla="*/ 2873442 h 2873442"/>
              <a:gd name="connsiteX7" fmla="*/ 0 w 12410364"/>
              <a:gd name="connsiteY7" fmla="*/ 0 h 2873442"/>
              <a:gd name="connsiteX0-63" fmla="*/ 150125 w 12560489"/>
              <a:gd name="connsiteY0-64" fmla="*/ 0 h 3978911"/>
              <a:gd name="connsiteX1-65" fmla="*/ 859808 w 12560489"/>
              <a:gd name="connsiteY1-66" fmla="*/ 453451 h 3978911"/>
              <a:gd name="connsiteX2-67" fmla="*/ 1064525 w 12560489"/>
              <a:gd name="connsiteY2-68" fmla="*/ 1108544 h 3978911"/>
              <a:gd name="connsiteX3-69" fmla="*/ 12560489 w 12560489"/>
              <a:gd name="connsiteY3-70" fmla="*/ 1119116 h 3978911"/>
              <a:gd name="connsiteX4-71" fmla="*/ 12560489 w 12560489"/>
              <a:gd name="connsiteY4-72" fmla="*/ 2873442 h 3978911"/>
              <a:gd name="connsiteX5-73" fmla="*/ 1433014 w 12560489"/>
              <a:gd name="connsiteY5-74" fmla="*/ 2855457 h 3978911"/>
              <a:gd name="connsiteX6-75" fmla="*/ 0 w 12560489"/>
              <a:gd name="connsiteY6-76" fmla="*/ 3978911 h 3978911"/>
              <a:gd name="connsiteX7-77" fmla="*/ 150125 w 12560489"/>
              <a:gd name="connsiteY7-78" fmla="*/ 0 h 3978911"/>
              <a:gd name="connsiteX0-79" fmla="*/ 573206 w 12983570"/>
              <a:gd name="connsiteY0-80" fmla="*/ 0 h 3624069"/>
              <a:gd name="connsiteX1-81" fmla="*/ 1282889 w 12983570"/>
              <a:gd name="connsiteY1-82" fmla="*/ 453451 h 3624069"/>
              <a:gd name="connsiteX2-83" fmla="*/ 1487606 w 12983570"/>
              <a:gd name="connsiteY2-84" fmla="*/ 1108544 h 3624069"/>
              <a:gd name="connsiteX3-85" fmla="*/ 12983570 w 12983570"/>
              <a:gd name="connsiteY3-86" fmla="*/ 1119116 h 3624069"/>
              <a:gd name="connsiteX4-87" fmla="*/ 12983570 w 12983570"/>
              <a:gd name="connsiteY4-88" fmla="*/ 2873442 h 3624069"/>
              <a:gd name="connsiteX5-89" fmla="*/ 1856095 w 12983570"/>
              <a:gd name="connsiteY5-90" fmla="*/ 2855457 h 3624069"/>
              <a:gd name="connsiteX6-91" fmla="*/ 0 w 12983570"/>
              <a:gd name="connsiteY6-92" fmla="*/ 3624069 h 3624069"/>
              <a:gd name="connsiteX7-93" fmla="*/ 573206 w 12983570"/>
              <a:gd name="connsiteY7-94" fmla="*/ 0 h 3624069"/>
              <a:gd name="connsiteX0-95" fmla="*/ 573206 w 12983570"/>
              <a:gd name="connsiteY0-96" fmla="*/ 0 h 3624069"/>
              <a:gd name="connsiteX1-97" fmla="*/ 1282889 w 12983570"/>
              <a:gd name="connsiteY1-98" fmla="*/ 453451 h 3624069"/>
              <a:gd name="connsiteX2-99" fmla="*/ 1487606 w 12983570"/>
              <a:gd name="connsiteY2-100" fmla="*/ 1108544 h 3624069"/>
              <a:gd name="connsiteX3-101" fmla="*/ 12160156 w 12983570"/>
              <a:gd name="connsiteY3-102" fmla="*/ 1094896 h 3624069"/>
              <a:gd name="connsiteX4-103" fmla="*/ 12983570 w 12983570"/>
              <a:gd name="connsiteY4-104" fmla="*/ 1119116 h 3624069"/>
              <a:gd name="connsiteX5-105" fmla="*/ 12983570 w 12983570"/>
              <a:gd name="connsiteY5-106" fmla="*/ 2873442 h 3624069"/>
              <a:gd name="connsiteX6-107" fmla="*/ 1856095 w 12983570"/>
              <a:gd name="connsiteY6-108" fmla="*/ 2855457 h 3624069"/>
              <a:gd name="connsiteX7-109" fmla="*/ 0 w 12983570"/>
              <a:gd name="connsiteY7-110" fmla="*/ 3624069 h 3624069"/>
              <a:gd name="connsiteX8" fmla="*/ 573206 w 12983570"/>
              <a:gd name="connsiteY8" fmla="*/ 0 h 3624069"/>
              <a:gd name="connsiteX0-111" fmla="*/ 573206 w 12983570"/>
              <a:gd name="connsiteY0-112" fmla="*/ 0 h 3624069"/>
              <a:gd name="connsiteX1-113" fmla="*/ 1282889 w 12983570"/>
              <a:gd name="connsiteY1-114" fmla="*/ 453451 h 3624069"/>
              <a:gd name="connsiteX2-115" fmla="*/ 1487606 w 12983570"/>
              <a:gd name="connsiteY2-116" fmla="*/ 1108544 h 3624069"/>
              <a:gd name="connsiteX3-117" fmla="*/ 12160156 w 12983570"/>
              <a:gd name="connsiteY3-118" fmla="*/ 1094896 h 3624069"/>
              <a:gd name="connsiteX4-119" fmla="*/ 12706067 w 12983570"/>
              <a:gd name="connsiteY4-120" fmla="*/ 1122192 h 3624069"/>
              <a:gd name="connsiteX5-121" fmla="*/ 12983570 w 12983570"/>
              <a:gd name="connsiteY5-122" fmla="*/ 1119116 h 3624069"/>
              <a:gd name="connsiteX6-123" fmla="*/ 12983570 w 12983570"/>
              <a:gd name="connsiteY6-124" fmla="*/ 2873442 h 3624069"/>
              <a:gd name="connsiteX7-125" fmla="*/ 1856095 w 12983570"/>
              <a:gd name="connsiteY7-126" fmla="*/ 2855457 h 3624069"/>
              <a:gd name="connsiteX8-127" fmla="*/ 0 w 12983570"/>
              <a:gd name="connsiteY8-128" fmla="*/ 3624069 h 3624069"/>
              <a:gd name="connsiteX9" fmla="*/ 573206 w 12983570"/>
              <a:gd name="connsiteY9" fmla="*/ 0 h 3624069"/>
              <a:gd name="connsiteX0-129" fmla="*/ 573206 w 12983570"/>
              <a:gd name="connsiteY0-130" fmla="*/ 0 h 3624069"/>
              <a:gd name="connsiteX1-131" fmla="*/ 1282889 w 12983570"/>
              <a:gd name="connsiteY1-132" fmla="*/ 453451 h 3624069"/>
              <a:gd name="connsiteX2-133" fmla="*/ 1487606 w 12983570"/>
              <a:gd name="connsiteY2-134" fmla="*/ 1108544 h 3624069"/>
              <a:gd name="connsiteX3-135" fmla="*/ 12160156 w 12983570"/>
              <a:gd name="connsiteY3-136" fmla="*/ 1094896 h 3624069"/>
              <a:gd name="connsiteX4-137" fmla="*/ 12665124 w 12983570"/>
              <a:gd name="connsiteY4-138" fmla="*/ 589930 h 3624069"/>
              <a:gd name="connsiteX5-139" fmla="*/ 12983570 w 12983570"/>
              <a:gd name="connsiteY5-140" fmla="*/ 1119116 h 3624069"/>
              <a:gd name="connsiteX6-141" fmla="*/ 12983570 w 12983570"/>
              <a:gd name="connsiteY6-142" fmla="*/ 2873442 h 3624069"/>
              <a:gd name="connsiteX7-143" fmla="*/ 1856095 w 12983570"/>
              <a:gd name="connsiteY7-144" fmla="*/ 2855457 h 3624069"/>
              <a:gd name="connsiteX8-145" fmla="*/ 0 w 12983570"/>
              <a:gd name="connsiteY8-146" fmla="*/ 3624069 h 3624069"/>
              <a:gd name="connsiteX9-147" fmla="*/ 573206 w 12983570"/>
              <a:gd name="connsiteY9-148" fmla="*/ 0 h 3624069"/>
              <a:gd name="connsiteX0-149" fmla="*/ 573206 w 12983570"/>
              <a:gd name="connsiteY0-150" fmla="*/ 0 h 3624069"/>
              <a:gd name="connsiteX1-151" fmla="*/ 1282889 w 12983570"/>
              <a:gd name="connsiteY1-152" fmla="*/ 453451 h 3624069"/>
              <a:gd name="connsiteX2-153" fmla="*/ 1487606 w 12983570"/>
              <a:gd name="connsiteY2-154" fmla="*/ 1108544 h 3624069"/>
              <a:gd name="connsiteX3-155" fmla="*/ 4829034 w 12983570"/>
              <a:gd name="connsiteY3-156" fmla="*/ 1106269 h 3624069"/>
              <a:gd name="connsiteX4-157" fmla="*/ 12160156 w 12983570"/>
              <a:gd name="connsiteY4-158" fmla="*/ 1094896 h 3624069"/>
              <a:gd name="connsiteX5-159" fmla="*/ 12665124 w 12983570"/>
              <a:gd name="connsiteY5-160" fmla="*/ 589930 h 3624069"/>
              <a:gd name="connsiteX6-161" fmla="*/ 12983570 w 12983570"/>
              <a:gd name="connsiteY6-162" fmla="*/ 1119116 h 3624069"/>
              <a:gd name="connsiteX7-163" fmla="*/ 12983570 w 12983570"/>
              <a:gd name="connsiteY7-164" fmla="*/ 2873442 h 3624069"/>
              <a:gd name="connsiteX8-165" fmla="*/ 1856095 w 12983570"/>
              <a:gd name="connsiteY8-166" fmla="*/ 2855457 h 3624069"/>
              <a:gd name="connsiteX9-167" fmla="*/ 0 w 12983570"/>
              <a:gd name="connsiteY9-168" fmla="*/ 3624069 h 3624069"/>
              <a:gd name="connsiteX10" fmla="*/ 573206 w 12983570"/>
              <a:gd name="connsiteY10" fmla="*/ 0 h 3624069"/>
              <a:gd name="connsiteX0-169" fmla="*/ 573206 w 12983570"/>
              <a:gd name="connsiteY0-170" fmla="*/ 0 h 3624069"/>
              <a:gd name="connsiteX1-171" fmla="*/ 1282889 w 12983570"/>
              <a:gd name="connsiteY1-172" fmla="*/ 453451 h 3624069"/>
              <a:gd name="connsiteX2-173" fmla="*/ 1487606 w 12983570"/>
              <a:gd name="connsiteY2-174" fmla="*/ 1108544 h 3624069"/>
              <a:gd name="connsiteX3-175" fmla="*/ 4774443 w 12983570"/>
              <a:gd name="connsiteY3-176" fmla="*/ 915201 h 3624069"/>
              <a:gd name="connsiteX4-177" fmla="*/ 12160156 w 12983570"/>
              <a:gd name="connsiteY4-178" fmla="*/ 1094896 h 3624069"/>
              <a:gd name="connsiteX5-179" fmla="*/ 12665124 w 12983570"/>
              <a:gd name="connsiteY5-180" fmla="*/ 589930 h 3624069"/>
              <a:gd name="connsiteX6-181" fmla="*/ 12983570 w 12983570"/>
              <a:gd name="connsiteY6-182" fmla="*/ 1119116 h 3624069"/>
              <a:gd name="connsiteX7-183" fmla="*/ 12983570 w 12983570"/>
              <a:gd name="connsiteY7-184" fmla="*/ 2873442 h 3624069"/>
              <a:gd name="connsiteX8-185" fmla="*/ 1856095 w 12983570"/>
              <a:gd name="connsiteY8-186" fmla="*/ 2855457 h 3624069"/>
              <a:gd name="connsiteX9-187" fmla="*/ 0 w 12983570"/>
              <a:gd name="connsiteY9-188" fmla="*/ 3624069 h 3624069"/>
              <a:gd name="connsiteX10-189" fmla="*/ 573206 w 12983570"/>
              <a:gd name="connsiteY10-190" fmla="*/ 0 h 3624069"/>
              <a:gd name="connsiteX0-191" fmla="*/ 573206 w 12983570"/>
              <a:gd name="connsiteY0-192" fmla="*/ 0 h 3624069"/>
              <a:gd name="connsiteX1-193" fmla="*/ 1282889 w 12983570"/>
              <a:gd name="connsiteY1-194" fmla="*/ 453451 h 3624069"/>
              <a:gd name="connsiteX2-195" fmla="*/ 1487606 w 12983570"/>
              <a:gd name="connsiteY2-196" fmla="*/ 1108544 h 3624069"/>
              <a:gd name="connsiteX3-197" fmla="*/ 4774443 w 12983570"/>
              <a:gd name="connsiteY3-198" fmla="*/ 915201 h 3624069"/>
              <a:gd name="connsiteX4-199" fmla="*/ 9046192 w 12983570"/>
              <a:gd name="connsiteY4-200" fmla="*/ 1024383 h 3624069"/>
              <a:gd name="connsiteX5-201" fmla="*/ 12160156 w 12983570"/>
              <a:gd name="connsiteY5-202" fmla="*/ 1094896 h 3624069"/>
              <a:gd name="connsiteX6-203" fmla="*/ 12665124 w 12983570"/>
              <a:gd name="connsiteY6-204" fmla="*/ 589930 h 3624069"/>
              <a:gd name="connsiteX7-205" fmla="*/ 12983570 w 12983570"/>
              <a:gd name="connsiteY7-206" fmla="*/ 1119116 h 3624069"/>
              <a:gd name="connsiteX8-207" fmla="*/ 12983570 w 12983570"/>
              <a:gd name="connsiteY8-208" fmla="*/ 2873442 h 3624069"/>
              <a:gd name="connsiteX9-209" fmla="*/ 1856095 w 12983570"/>
              <a:gd name="connsiteY9-210" fmla="*/ 2855457 h 3624069"/>
              <a:gd name="connsiteX10-211" fmla="*/ 0 w 12983570"/>
              <a:gd name="connsiteY10-212" fmla="*/ 3624069 h 3624069"/>
              <a:gd name="connsiteX11" fmla="*/ 573206 w 12983570"/>
              <a:gd name="connsiteY11" fmla="*/ 0 h 3624069"/>
              <a:gd name="connsiteX0-213" fmla="*/ 573206 w 12983570"/>
              <a:gd name="connsiteY0-214" fmla="*/ 0 h 3624069"/>
              <a:gd name="connsiteX1-215" fmla="*/ 1282889 w 12983570"/>
              <a:gd name="connsiteY1-216" fmla="*/ 453451 h 3624069"/>
              <a:gd name="connsiteX2-217" fmla="*/ 1487606 w 12983570"/>
              <a:gd name="connsiteY2-218" fmla="*/ 1108544 h 3624069"/>
              <a:gd name="connsiteX3-219" fmla="*/ 4774443 w 12983570"/>
              <a:gd name="connsiteY3-220" fmla="*/ 915201 h 3624069"/>
              <a:gd name="connsiteX4-221" fmla="*/ 8964305 w 12983570"/>
              <a:gd name="connsiteY4-222" fmla="*/ 1201803 h 3624069"/>
              <a:gd name="connsiteX5-223" fmla="*/ 12160156 w 12983570"/>
              <a:gd name="connsiteY5-224" fmla="*/ 1094896 h 3624069"/>
              <a:gd name="connsiteX6-225" fmla="*/ 12665124 w 12983570"/>
              <a:gd name="connsiteY6-226" fmla="*/ 589930 h 3624069"/>
              <a:gd name="connsiteX7-227" fmla="*/ 12983570 w 12983570"/>
              <a:gd name="connsiteY7-228" fmla="*/ 1119116 h 3624069"/>
              <a:gd name="connsiteX8-229" fmla="*/ 12983570 w 12983570"/>
              <a:gd name="connsiteY8-230" fmla="*/ 2873442 h 3624069"/>
              <a:gd name="connsiteX9-231" fmla="*/ 1856095 w 12983570"/>
              <a:gd name="connsiteY9-232" fmla="*/ 2855457 h 3624069"/>
              <a:gd name="connsiteX10-233" fmla="*/ 0 w 12983570"/>
              <a:gd name="connsiteY10-234" fmla="*/ 3624069 h 3624069"/>
              <a:gd name="connsiteX11-235" fmla="*/ 573206 w 12983570"/>
              <a:gd name="connsiteY11-236" fmla="*/ 0 h 3624069"/>
              <a:gd name="connsiteX0-237" fmla="*/ 573206 w 12983570"/>
              <a:gd name="connsiteY0-238" fmla="*/ 0 h 3624069"/>
              <a:gd name="connsiteX1-239" fmla="*/ 1282889 w 12983570"/>
              <a:gd name="connsiteY1-240" fmla="*/ 453451 h 3624069"/>
              <a:gd name="connsiteX2-241" fmla="*/ 1487606 w 12983570"/>
              <a:gd name="connsiteY2-242" fmla="*/ 1108544 h 3624069"/>
              <a:gd name="connsiteX3-243" fmla="*/ 4774443 w 12983570"/>
              <a:gd name="connsiteY3-244" fmla="*/ 915201 h 3624069"/>
              <a:gd name="connsiteX4-245" fmla="*/ 8964305 w 12983570"/>
              <a:gd name="connsiteY4-246" fmla="*/ 1201803 h 3624069"/>
              <a:gd name="connsiteX5-247" fmla="*/ 12160156 w 12983570"/>
              <a:gd name="connsiteY5-248" fmla="*/ 1094896 h 3624069"/>
              <a:gd name="connsiteX6-249" fmla="*/ 12665124 w 12983570"/>
              <a:gd name="connsiteY6-250" fmla="*/ 589930 h 3624069"/>
              <a:gd name="connsiteX7-251" fmla="*/ 12983570 w 12983570"/>
              <a:gd name="connsiteY7-252" fmla="*/ 1119116 h 3624069"/>
              <a:gd name="connsiteX8-253" fmla="*/ 12983570 w 12983570"/>
              <a:gd name="connsiteY8-254" fmla="*/ 2873442 h 3624069"/>
              <a:gd name="connsiteX9-255" fmla="*/ 4228532 w 12983570"/>
              <a:gd name="connsiteY9-256" fmla="*/ 2866831 h 3624069"/>
              <a:gd name="connsiteX10-257" fmla="*/ 1856095 w 12983570"/>
              <a:gd name="connsiteY10-258" fmla="*/ 2855457 h 3624069"/>
              <a:gd name="connsiteX11-259" fmla="*/ 0 w 12983570"/>
              <a:gd name="connsiteY11-260" fmla="*/ 3624069 h 3624069"/>
              <a:gd name="connsiteX12" fmla="*/ 573206 w 12983570"/>
              <a:gd name="connsiteY12" fmla="*/ 0 h 3624069"/>
              <a:gd name="connsiteX0-261" fmla="*/ 573206 w 12983570"/>
              <a:gd name="connsiteY0-262" fmla="*/ 0 h 3624069"/>
              <a:gd name="connsiteX1-263" fmla="*/ 1282889 w 12983570"/>
              <a:gd name="connsiteY1-264" fmla="*/ 453451 h 3624069"/>
              <a:gd name="connsiteX2-265" fmla="*/ 1487606 w 12983570"/>
              <a:gd name="connsiteY2-266" fmla="*/ 1108544 h 3624069"/>
              <a:gd name="connsiteX3-267" fmla="*/ 4774443 w 12983570"/>
              <a:gd name="connsiteY3-268" fmla="*/ 915201 h 3624069"/>
              <a:gd name="connsiteX4-269" fmla="*/ 8964305 w 12983570"/>
              <a:gd name="connsiteY4-270" fmla="*/ 1201803 h 3624069"/>
              <a:gd name="connsiteX5-271" fmla="*/ 12160156 w 12983570"/>
              <a:gd name="connsiteY5-272" fmla="*/ 1094896 h 3624069"/>
              <a:gd name="connsiteX6-273" fmla="*/ 12665124 w 12983570"/>
              <a:gd name="connsiteY6-274" fmla="*/ 589930 h 3624069"/>
              <a:gd name="connsiteX7-275" fmla="*/ 12983570 w 12983570"/>
              <a:gd name="connsiteY7-276" fmla="*/ 1119116 h 3624069"/>
              <a:gd name="connsiteX8-277" fmla="*/ 12983570 w 12983570"/>
              <a:gd name="connsiteY8-278" fmla="*/ 2873442 h 3624069"/>
              <a:gd name="connsiteX9-279" fmla="*/ 4187589 w 12983570"/>
              <a:gd name="connsiteY9-280" fmla="*/ 3085195 h 3624069"/>
              <a:gd name="connsiteX10-281" fmla="*/ 1856095 w 12983570"/>
              <a:gd name="connsiteY10-282" fmla="*/ 2855457 h 3624069"/>
              <a:gd name="connsiteX11-283" fmla="*/ 0 w 12983570"/>
              <a:gd name="connsiteY11-284" fmla="*/ 3624069 h 3624069"/>
              <a:gd name="connsiteX12-285" fmla="*/ 573206 w 12983570"/>
              <a:gd name="connsiteY12-286" fmla="*/ 0 h 3624069"/>
              <a:gd name="connsiteX0-287" fmla="*/ 573206 w 12983570"/>
              <a:gd name="connsiteY0-288" fmla="*/ 0 h 3624069"/>
              <a:gd name="connsiteX1-289" fmla="*/ 1282889 w 12983570"/>
              <a:gd name="connsiteY1-290" fmla="*/ 453451 h 3624069"/>
              <a:gd name="connsiteX2-291" fmla="*/ 1487606 w 12983570"/>
              <a:gd name="connsiteY2-292" fmla="*/ 1108544 h 3624069"/>
              <a:gd name="connsiteX3-293" fmla="*/ 4774443 w 12983570"/>
              <a:gd name="connsiteY3-294" fmla="*/ 915201 h 3624069"/>
              <a:gd name="connsiteX4-295" fmla="*/ 8964305 w 12983570"/>
              <a:gd name="connsiteY4-296" fmla="*/ 1201803 h 3624069"/>
              <a:gd name="connsiteX5-297" fmla="*/ 12160156 w 12983570"/>
              <a:gd name="connsiteY5-298" fmla="*/ 1094896 h 3624069"/>
              <a:gd name="connsiteX6-299" fmla="*/ 12665124 w 12983570"/>
              <a:gd name="connsiteY6-300" fmla="*/ 589930 h 3624069"/>
              <a:gd name="connsiteX7-301" fmla="*/ 12983570 w 12983570"/>
              <a:gd name="connsiteY7-302" fmla="*/ 1119116 h 3624069"/>
              <a:gd name="connsiteX8-303" fmla="*/ 12983570 w 12983570"/>
              <a:gd name="connsiteY8-304" fmla="*/ 2873442 h 3624069"/>
              <a:gd name="connsiteX9-305" fmla="*/ 7626825 w 12983570"/>
              <a:gd name="connsiteY9-306" fmla="*/ 3030604 h 3624069"/>
              <a:gd name="connsiteX10-307" fmla="*/ 4187589 w 12983570"/>
              <a:gd name="connsiteY10-308" fmla="*/ 3085195 h 3624069"/>
              <a:gd name="connsiteX11-309" fmla="*/ 1856095 w 12983570"/>
              <a:gd name="connsiteY11-310" fmla="*/ 2855457 h 3624069"/>
              <a:gd name="connsiteX12-311" fmla="*/ 0 w 12983570"/>
              <a:gd name="connsiteY12-312" fmla="*/ 3624069 h 3624069"/>
              <a:gd name="connsiteX13" fmla="*/ 573206 w 12983570"/>
              <a:gd name="connsiteY13" fmla="*/ 0 h 3624069"/>
              <a:gd name="connsiteX0-313" fmla="*/ 573206 w 12983570"/>
              <a:gd name="connsiteY0-314" fmla="*/ 0 h 3624069"/>
              <a:gd name="connsiteX1-315" fmla="*/ 1282889 w 12983570"/>
              <a:gd name="connsiteY1-316" fmla="*/ 453451 h 3624069"/>
              <a:gd name="connsiteX2-317" fmla="*/ 1487606 w 12983570"/>
              <a:gd name="connsiteY2-318" fmla="*/ 1108544 h 3624069"/>
              <a:gd name="connsiteX3-319" fmla="*/ 4774443 w 12983570"/>
              <a:gd name="connsiteY3-320" fmla="*/ 915201 h 3624069"/>
              <a:gd name="connsiteX4-321" fmla="*/ 8964305 w 12983570"/>
              <a:gd name="connsiteY4-322" fmla="*/ 1201803 h 3624069"/>
              <a:gd name="connsiteX5-323" fmla="*/ 12160156 w 12983570"/>
              <a:gd name="connsiteY5-324" fmla="*/ 1094896 h 3624069"/>
              <a:gd name="connsiteX6-325" fmla="*/ 12665124 w 12983570"/>
              <a:gd name="connsiteY6-326" fmla="*/ 589930 h 3624069"/>
              <a:gd name="connsiteX7-327" fmla="*/ 12983570 w 12983570"/>
              <a:gd name="connsiteY7-328" fmla="*/ 1119116 h 3624069"/>
              <a:gd name="connsiteX8-329" fmla="*/ 12983570 w 12983570"/>
              <a:gd name="connsiteY8-330" fmla="*/ 2873442 h 3624069"/>
              <a:gd name="connsiteX9-331" fmla="*/ 7463052 w 12983570"/>
              <a:gd name="connsiteY9-332" fmla="*/ 2798592 h 3624069"/>
              <a:gd name="connsiteX10-333" fmla="*/ 4187589 w 12983570"/>
              <a:gd name="connsiteY10-334" fmla="*/ 3085195 h 3624069"/>
              <a:gd name="connsiteX11-335" fmla="*/ 1856095 w 12983570"/>
              <a:gd name="connsiteY11-336" fmla="*/ 2855457 h 3624069"/>
              <a:gd name="connsiteX12-337" fmla="*/ 0 w 12983570"/>
              <a:gd name="connsiteY12-338" fmla="*/ 3624069 h 3624069"/>
              <a:gd name="connsiteX13-339" fmla="*/ 573206 w 12983570"/>
              <a:gd name="connsiteY13-340" fmla="*/ 0 h 3624069"/>
              <a:gd name="connsiteX0-341" fmla="*/ 573206 w 12983570"/>
              <a:gd name="connsiteY0-342" fmla="*/ 0 h 3624069"/>
              <a:gd name="connsiteX1-343" fmla="*/ 1282889 w 12983570"/>
              <a:gd name="connsiteY1-344" fmla="*/ 453451 h 3624069"/>
              <a:gd name="connsiteX2-345" fmla="*/ 1487606 w 12983570"/>
              <a:gd name="connsiteY2-346" fmla="*/ 1108544 h 3624069"/>
              <a:gd name="connsiteX3-347" fmla="*/ 4774443 w 12983570"/>
              <a:gd name="connsiteY3-348" fmla="*/ 915201 h 3624069"/>
              <a:gd name="connsiteX4-349" fmla="*/ 8964305 w 12983570"/>
              <a:gd name="connsiteY4-350" fmla="*/ 1201803 h 3624069"/>
              <a:gd name="connsiteX5-351" fmla="*/ 12160156 w 12983570"/>
              <a:gd name="connsiteY5-352" fmla="*/ 1094896 h 3624069"/>
              <a:gd name="connsiteX6-353" fmla="*/ 12665124 w 12983570"/>
              <a:gd name="connsiteY6-354" fmla="*/ 589930 h 3624069"/>
              <a:gd name="connsiteX7-355" fmla="*/ 12983570 w 12983570"/>
              <a:gd name="connsiteY7-356" fmla="*/ 1119116 h 3624069"/>
              <a:gd name="connsiteX8-357" fmla="*/ 12983570 w 12983570"/>
              <a:gd name="connsiteY8-358" fmla="*/ 2873442 h 3624069"/>
              <a:gd name="connsiteX9-359" fmla="*/ 10492855 w 12983570"/>
              <a:gd name="connsiteY9-360" fmla="*/ 2839535 h 3624069"/>
              <a:gd name="connsiteX10-361" fmla="*/ 7463052 w 12983570"/>
              <a:gd name="connsiteY10-362" fmla="*/ 2798592 h 3624069"/>
              <a:gd name="connsiteX11-363" fmla="*/ 4187589 w 12983570"/>
              <a:gd name="connsiteY11-364" fmla="*/ 3085195 h 3624069"/>
              <a:gd name="connsiteX12-365" fmla="*/ 1856095 w 12983570"/>
              <a:gd name="connsiteY12-366" fmla="*/ 2855457 h 3624069"/>
              <a:gd name="connsiteX13-367" fmla="*/ 0 w 12983570"/>
              <a:gd name="connsiteY13-368" fmla="*/ 3624069 h 3624069"/>
              <a:gd name="connsiteX14" fmla="*/ 573206 w 12983570"/>
              <a:gd name="connsiteY14" fmla="*/ 0 h 3624069"/>
              <a:gd name="connsiteX0-369" fmla="*/ 573206 w 12983570"/>
              <a:gd name="connsiteY0-370" fmla="*/ 0 h 3624069"/>
              <a:gd name="connsiteX1-371" fmla="*/ 1282889 w 12983570"/>
              <a:gd name="connsiteY1-372" fmla="*/ 453451 h 3624069"/>
              <a:gd name="connsiteX2-373" fmla="*/ 1487606 w 12983570"/>
              <a:gd name="connsiteY2-374" fmla="*/ 1108544 h 3624069"/>
              <a:gd name="connsiteX3-375" fmla="*/ 4774443 w 12983570"/>
              <a:gd name="connsiteY3-376" fmla="*/ 915201 h 3624069"/>
              <a:gd name="connsiteX4-377" fmla="*/ 8964305 w 12983570"/>
              <a:gd name="connsiteY4-378" fmla="*/ 1201803 h 3624069"/>
              <a:gd name="connsiteX5-379" fmla="*/ 12160156 w 12983570"/>
              <a:gd name="connsiteY5-380" fmla="*/ 1094896 h 3624069"/>
              <a:gd name="connsiteX6-381" fmla="*/ 12665124 w 12983570"/>
              <a:gd name="connsiteY6-382" fmla="*/ 589930 h 3624069"/>
              <a:gd name="connsiteX7-383" fmla="*/ 12983570 w 12983570"/>
              <a:gd name="connsiteY7-384" fmla="*/ 1119116 h 3624069"/>
              <a:gd name="connsiteX8-385" fmla="*/ 12983570 w 12983570"/>
              <a:gd name="connsiteY8-386" fmla="*/ 2873442 h 3624069"/>
              <a:gd name="connsiteX9-387" fmla="*/ 10533798 w 12983570"/>
              <a:gd name="connsiteY9-388" fmla="*/ 3098842 h 3624069"/>
              <a:gd name="connsiteX10-389" fmla="*/ 7463052 w 12983570"/>
              <a:gd name="connsiteY10-390" fmla="*/ 2798592 h 3624069"/>
              <a:gd name="connsiteX11-391" fmla="*/ 4187589 w 12983570"/>
              <a:gd name="connsiteY11-392" fmla="*/ 3085195 h 3624069"/>
              <a:gd name="connsiteX12-393" fmla="*/ 1856095 w 12983570"/>
              <a:gd name="connsiteY12-394" fmla="*/ 2855457 h 3624069"/>
              <a:gd name="connsiteX13-395" fmla="*/ 0 w 12983570"/>
              <a:gd name="connsiteY13-396" fmla="*/ 3624069 h 3624069"/>
              <a:gd name="connsiteX14-397" fmla="*/ 573206 w 12983570"/>
              <a:gd name="connsiteY14-398" fmla="*/ 0 h 3624069"/>
              <a:gd name="connsiteX0-399" fmla="*/ 573206 w 13333865"/>
              <a:gd name="connsiteY0-400" fmla="*/ 0 h 3624069"/>
              <a:gd name="connsiteX1-401" fmla="*/ 1282889 w 13333865"/>
              <a:gd name="connsiteY1-402" fmla="*/ 453451 h 3624069"/>
              <a:gd name="connsiteX2-403" fmla="*/ 1487606 w 13333865"/>
              <a:gd name="connsiteY2-404" fmla="*/ 1108544 h 3624069"/>
              <a:gd name="connsiteX3-405" fmla="*/ 4774443 w 13333865"/>
              <a:gd name="connsiteY3-406" fmla="*/ 915201 h 3624069"/>
              <a:gd name="connsiteX4-407" fmla="*/ 8964305 w 13333865"/>
              <a:gd name="connsiteY4-408" fmla="*/ 1201803 h 3624069"/>
              <a:gd name="connsiteX5-409" fmla="*/ 12160156 w 13333865"/>
              <a:gd name="connsiteY5-410" fmla="*/ 1094896 h 3624069"/>
              <a:gd name="connsiteX6-411" fmla="*/ 13333865 w 13333865"/>
              <a:gd name="connsiteY6-412" fmla="*/ 685465 h 3624069"/>
              <a:gd name="connsiteX7-413" fmla="*/ 12983570 w 13333865"/>
              <a:gd name="connsiteY7-414" fmla="*/ 1119116 h 3624069"/>
              <a:gd name="connsiteX8-415" fmla="*/ 12983570 w 13333865"/>
              <a:gd name="connsiteY8-416" fmla="*/ 2873442 h 3624069"/>
              <a:gd name="connsiteX9-417" fmla="*/ 10533798 w 13333865"/>
              <a:gd name="connsiteY9-418" fmla="*/ 3098842 h 3624069"/>
              <a:gd name="connsiteX10-419" fmla="*/ 7463052 w 13333865"/>
              <a:gd name="connsiteY10-420" fmla="*/ 2798592 h 3624069"/>
              <a:gd name="connsiteX11-421" fmla="*/ 4187589 w 13333865"/>
              <a:gd name="connsiteY11-422" fmla="*/ 3085195 h 3624069"/>
              <a:gd name="connsiteX12-423" fmla="*/ 1856095 w 13333865"/>
              <a:gd name="connsiteY12-424" fmla="*/ 2855457 h 3624069"/>
              <a:gd name="connsiteX13-425" fmla="*/ 0 w 13333865"/>
              <a:gd name="connsiteY13-426" fmla="*/ 3624069 h 3624069"/>
              <a:gd name="connsiteX14-427" fmla="*/ 573206 w 13333865"/>
              <a:gd name="connsiteY14-428" fmla="*/ 0 h 3624069"/>
              <a:gd name="connsiteX0-429" fmla="*/ 573206 w 13333865"/>
              <a:gd name="connsiteY0-430" fmla="*/ 0 h 3624069"/>
              <a:gd name="connsiteX1-431" fmla="*/ 1665026 w 13333865"/>
              <a:gd name="connsiteY1-432" fmla="*/ 890179 h 3624069"/>
              <a:gd name="connsiteX2-433" fmla="*/ 1487606 w 13333865"/>
              <a:gd name="connsiteY2-434" fmla="*/ 1108544 h 3624069"/>
              <a:gd name="connsiteX3-435" fmla="*/ 4774443 w 13333865"/>
              <a:gd name="connsiteY3-436" fmla="*/ 915201 h 3624069"/>
              <a:gd name="connsiteX4-437" fmla="*/ 8964305 w 13333865"/>
              <a:gd name="connsiteY4-438" fmla="*/ 1201803 h 3624069"/>
              <a:gd name="connsiteX5-439" fmla="*/ 12160156 w 13333865"/>
              <a:gd name="connsiteY5-440" fmla="*/ 1094896 h 3624069"/>
              <a:gd name="connsiteX6-441" fmla="*/ 13333865 w 13333865"/>
              <a:gd name="connsiteY6-442" fmla="*/ 685465 h 3624069"/>
              <a:gd name="connsiteX7-443" fmla="*/ 12983570 w 13333865"/>
              <a:gd name="connsiteY7-444" fmla="*/ 1119116 h 3624069"/>
              <a:gd name="connsiteX8-445" fmla="*/ 12983570 w 13333865"/>
              <a:gd name="connsiteY8-446" fmla="*/ 2873442 h 3624069"/>
              <a:gd name="connsiteX9-447" fmla="*/ 10533798 w 13333865"/>
              <a:gd name="connsiteY9-448" fmla="*/ 3098842 h 3624069"/>
              <a:gd name="connsiteX10-449" fmla="*/ 7463052 w 13333865"/>
              <a:gd name="connsiteY10-450" fmla="*/ 2798592 h 3624069"/>
              <a:gd name="connsiteX11-451" fmla="*/ 4187589 w 13333865"/>
              <a:gd name="connsiteY11-452" fmla="*/ 3085195 h 3624069"/>
              <a:gd name="connsiteX12-453" fmla="*/ 1856095 w 13333865"/>
              <a:gd name="connsiteY12-454" fmla="*/ 2855457 h 3624069"/>
              <a:gd name="connsiteX13-455" fmla="*/ 0 w 13333865"/>
              <a:gd name="connsiteY13-456" fmla="*/ 3624069 h 3624069"/>
              <a:gd name="connsiteX14-457" fmla="*/ 573206 w 13333865"/>
              <a:gd name="connsiteY14-458" fmla="*/ 0 h 3624069"/>
              <a:gd name="connsiteX0-459" fmla="*/ 627797 w 13333865"/>
              <a:gd name="connsiteY0-460" fmla="*/ 0 h 3023568"/>
              <a:gd name="connsiteX1-461" fmla="*/ 1665026 w 13333865"/>
              <a:gd name="connsiteY1-462" fmla="*/ 289678 h 3023568"/>
              <a:gd name="connsiteX2-463" fmla="*/ 1487606 w 13333865"/>
              <a:gd name="connsiteY2-464" fmla="*/ 508043 h 3023568"/>
              <a:gd name="connsiteX3-465" fmla="*/ 4774443 w 13333865"/>
              <a:gd name="connsiteY3-466" fmla="*/ 314700 h 3023568"/>
              <a:gd name="connsiteX4-467" fmla="*/ 8964305 w 13333865"/>
              <a:gd name="connsiteY4-468" fmla="*/ 601302 h 3023568"/>
              <a:gd name="connsiteX5-469" fmla="*/ 12160156 w 13333865"/>
              <a:gd name="connsiteY5-470" fmla="*/ 494395 h 3023568"/>
              <a:gd name="connsiteX6-471" fmla="*/ 13333865 w 13333865"/>
              <a:gd name="connsiteY6-472" fmla="*/ 84964 h 3023568"/>
              <a:gd name="connsiteX7-473" fmla="*/ 12983570 w 13333865"/>
              <a:gd name="connsiteY7-474" fmla="*/ 518615 h 3023568"/>
              <a:gd name="connsiteX8-475" fmla="*/ 12983570 w 13333865"/>
              <a:gd name="connsiteY8-476" fmla="*/ 2272941 h 3023568"/>
              <a:gd name="connsiteX9-477" fmla="*/ 10533798 w 13333865"/>
              <a:gd name="connsiteY9-478" fmla="*/ 2498341 h 3023568"/>
              <a:gd name="connsiteX10-479" fmla="*/ 7463052 w 13333865"/>
              <a:gd name="connsiteY10-480" fmla="*/ 2198091 h 3023568"/>
              <a:gd name="connsiteX11-481" fmla="*/ 4187589 w 13333865"/>
              <a:gd name="connsiteY11-482" fmla="*/ 2484694 h 3023568"/>
              <a:gd name="connsiteX12-483" fmla="*/ 1856095 w 13333865"/>
              <a:gd name="connsiteY12-484" fmla="*/ 2254956 h 3023568"/>
              <a:gd name="connsiteX13-485" fmla="*/ 0 w 13333865"/>
              <a:gd name="connsiteY13-486" fmla="*/ 3023568 h 3023568"/>
              <a:gd name="connsiteX14-487" fmla="*/ 627797 w 13333865"/>
              <a:gd name="connsiteY14-488" fmla="*/ 0 h 302356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47" y="connsiteY6-48"/>
              </a:cxn>
              <a:cxn ang="0">
                <a:pos x="connsiteX7-77" y="connsiteY7-78"/>
              </a:cxn>
              <a:cxn ang="0">
                <a:pos x="connsiteX8-127" y="connsiteY8-128"/>
              </a:cxn>
              <a:cxn ang="0">
                <a:pos x="connsiteX9-147" y="connsiteY9-148"/>
              </a:cxn>
              <a:cxn ang="0">
                <a:pos x="connsiteX10-189" y="connsiteY10-190"/>
              </a:cxn>
              <a:cxn ang="0">
                <a:pos x="connsiteX11-235" y="connsiteY11-236"/>
              </a:cxn>
              <a:cxn ang="0">
                <a:pos x="connsiteX12-285" y="connsiteY12-286"/>
              </a:cxn>
              <a:cxn ang="0">
                <a:pos x="connsiteX13-339" y="connsiteY13-340"/>
              </a:cxn>
              <a:cxn ang="0">
                <a:pos x="connsiteX14-397" y="connsiteY14-398"/>
              </a:cxn>
            </a:cxnLst>
            <a:rect l="l" t="t" r="r" b="b"/>
            <a:pathLst>
              <a:path w="13333865" h="3023568">
                <a:moveTo>
                  <a:pt x="627797" y="0"/>
                </a:moveTo>
                <a:lnTo>
                  <a:pt x="1665026" y="289678"/>
                </a:lnTo>
                <a:lnTo>
                  <a:pt x="1487606" y="508043"/>
                </a:lnTo>
                <a:lnTo>
                  <a:pt x="4774443" y="314700"/>
                </a:lnTo>
                <a:lnTo>
                  <a:pt x="8964305" y="601302"/>
                </a:lnTo>
                <a:lnTo>
                  <a:pt x="12160156" y="494395"/>
                </a:lnTo>
                <a:lnTo>
                  <a:pt x="13333865" y="84964"/>
                </a:lnTo>
                <a:lnTo>
                  <a:pt x="12983570" y="518615"/>
                </a:lnTo>
                <a:lnTo>
                  <a:pt x="12983570" y="2272941"/>
                </a:lnTo>
                <a:lnTo>
                  <a:pt x="10533798" y="2498341"/>
                </a:lnTo>
                <a:lnTo>
                  <a:pt x="7463052" y="2198091"/>
                </a:lnTo>
                <a:lnTo>
                  <a:pt x="4187589" y="2484694"/>
                </a:lnTo>
                <a:lnTo>
                  <a:pt x="1856095" y="2254956"/>
                </a:lnTo>
                <a:lnTo>
                  <a:pt x="0" y="3023568"/>
                </a:lnTo>
                <a:lnTo>
                  <a:pt x="627797" y="0"/>
                </a:lnTo>
                <a:close/>
              </a:path>
            </a:pathLst>
          </a:custGeom>
          <a:solidFill>
            <a:srgbClr val="34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平行四边形 6"/>
          <p:cNvSpPr/>
          <p:nvPr/>
        </p:nvSpPr>
        <p:spPr>
          <a:xfrm rot="7200000" flipV="1">
            <a:off x="7695195" y="1530944"/>
            <a:ext cx="1951947" cy="60222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/>
        </p:nvSpPr>
        <p:spPr>
          <a:xfrm rot="7200000" flipV="1">
            <a:off x="5250026" y="1687633"/>
            <a:ext cx="1305410" cy="60222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平行四边形 8"/>
          <p:cNvSpPr/>
          <p:nvPr/>
        </p:nvSpPr>
        <p:spPr>
          <a:xfrm rot="7200000" flipV="1">
            <a:off x="1710794" y="4261451"/>
            <a:ext cx="1305410" cy="60222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平行四边形 9"/>
          <p:cNvSpPr/>
          <p:nvPr/>
        </p:nvSpPr>
        <p:spPr>
          <a:xfrm rot="7200000" flipV="1">
            <a:off x="2931266" y="4817240"/>
            <a:ext cx="2582850" cy="60222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/>
        </p:nvSpPr>
        <p:spPr>
          <a:xfrm rot="7200000" flipV="1">
            <a:off x="5834190" y="4593610"/>
            <a:ext cx="2076475" cy="619679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/>
        </p:nvSpPr>
        <p:spPr>
          <a:xfrm rot="7200000" flipV="1">
            <a:off x="8824324" y="4356857"/>
            <a:ext cx="1479496" cy="555632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平行四边形 12"/>
          <p:cNvSpPr/>
          <p:nvPr/>
        </p:nvSpPr>
        <p:spPr>
          <a:xfrm rot="7200000" flipV="1">
            <a:off x="1811886" y="1477240"/>
            <a:ext cx="1987066" cy="504941"/>
          </a:xfrm>
          <a:prstGeom prst="parallelogram">
            <a:avLst>
              <a:gd name="adj" fmla="val 56910"/>
            </a:avLst>
          </a:pr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441276" y="987215"/>
            <a:ext cx="12983570" cy="4460002"/>
          </a:xfrm>
          <a:custGeom>
            <a:avLst/>
            <a:gdLst>
              <a:gd name="connsiteX0" fmla="*/ 0 w 12192000"/>
              <a:gd name="connsiteY0" fmla="*/ 0 h 1754326"/>
              <a:gd name="connsiteX1" fmla="*/ 12192000 w 12192000"/>
              <a:gd name="connsiteY1" fmla="*/ 0 h 1754326"/>
              <a:gd name="connsiteX2" fmla="*/ 12192000 w 12192000"/>
              <a:gd name="connsiteY2" fmla="*/ 1754326 h 1754326"/>
              <a:gd name="connsiteX3" fmla="*/ 0 w 12192000"/>
              <a:gd name="connsiteY3" fmla="*/ 1754326 h 1754326"/>
              <a:gd name="connsiteX4" fmla="*/ 0 w 12192000"/>
              <a:gd name="connsiteY4" fmla="*/ 0 h 1754326"/>
              <a:gd name="connsiteX0-1" fmla="*/ 0 w 12192000"/>
              <a:gd name="connsiteY0-2" fmla="*/ 10572 h 1764898"/>
              <a:gd name="connsiteX1-3" fmla="*/ 696036 w 12192000"/>
              <a:gd name="connsiteY1-4" fmla="*/ 0 h 1764898"/>
              <a:gd name="connsiteX2-5" fmla="*/ 12192000 w 12192000"/>
              <a:gd name="connsiteY2-6" fmla="*/ 10572 h 1764898"/>
              <a:gd name="connsiteX3-7" fmla="*/ 12192000 w 12192000"/>
              <a:gd name="connsiteY3-8" fmla="*/ 1764898 h 1764898"/>
              <a:gd name="connsiteX4-9" fmla="*/ 0 w 12192000"/>
              <a:gd name="connsiteY4-10" fmla="*/ 1764898 h 1764898"/>
              <a:gd name="connsiteX5" fmla="*/ 0 w 12192000"/>
              <a:gd name="connsiteY5" fmla="*/ 10572 h 1764898"/>
              <a:gd name="connsiteX0-11" fmla="*/ 0 w 12410364"/>
              <a:gd name="connsiteY0-12" fmla="*/ 0 h 2873442"/>
              <a:gd name="connsiteX1-13" fmla="*/ 914400 w 12410364"/>
              <a:gd name="connsiteY1-14" fmla="*/ 1108544 h 2873442"/>
              <a:gd name="connsiteX2-15" fmla="*/ 12410364 w 12410364"/>
              <a:gd name="connsiteY2-16" fmla="*/ 1119116 h 2873442"/>
              <a:gd name="connsiteX3-17" fmla="*/ 12410364 w 12410364"/>
              <a:gd name="connsiteY3-18" fmla="*/ 2873442 h 2873442"/>
              <a:gd name="connsiteX4-19" fmla="*/ 218364 w 12410364"/>
              <a:gd name="connsiteY4-20" fmla="*/ 2873442 h 2873442"/>
              <a:gd name="connsiteX5-21" fmla="*/ 0 w 12410364"/>
              <a:gd name="connsiteY5-22" fmla="*/ 0 h 2873442"/>
              <a:gd name="connsiteX0-23" fmla="*/ 0 w 12410364"/>
              <a:gd name="connsiteY0-24" fmla="*/ 0 h 2873442"/>
              <a:gd name="connsiteX1-25" fmla="*/ 436728 w 12410364"/>
              <a:gd name="connsiteY1-26" fmla="*/ 576281 h 2873442"/>
              <a:gd name="connsiteX2-27" fmla="*/ 914400 w 12410364"/>
              <a:gd name="connsiteY2-28" fmla="*/ 1108544 h 2873442"/>
              <a:gd name="connsiteX3-29" fmla="*/ 12410364 w 12410364"/>
              <a:gd name="connsiteY3-30" fmla="*/ 1119116 h 2873442"/>
              <a:gd name="connsiteX4-31" fmla="*/ 12410364 w 12410364"/>
              <a:gd name="connsiteY4-32" fmla="*/ 2873442 h 2873442"/>
              <a:gd name="connsiteX5-33" fmla="*/ 218364 w 12410364"/>
              <a:gd name="connsiteY5-34" fmla="*/ 2873442 h 2873442"/>
              <a:gd name="connsiteX6" fmla="*/ 0 w 12410364"/>
              <a:gd name="connsiteY6" fmla="*/ 0 h 2873442"/>
              <a:gd name="connsiteX0-35" fmla="*/ 0 w 12410364"/>
              <a:gd name="connsiteY0-36" fmla="*/ 0 h 2873442"/>
              <a:gd name="connsiteX1-37" fmla="*/ 709683 w 12410364"/>
              <a:gd name="connsiteY1-38" fmla="*/ 453451 h 2873442"/>
              <a:gd name="connsiteX2-39" fmla="*/ 914400 w 12410364"/>
              <a:gd name="connsiteY2-40" fmla="*/ 1108544 h 2873442"/>
              <a:gd name="connsiteX3-41" fmla="*/ 12410364 w 12410364"/>
              <a:gd name="connsiteY3-42" fmla="*/ 1119116 h 2873442"/>
              <a:gd name="connsiteX4-43" fmla="*/ 12410364 w 12410364"/>
              <a:gd name="connsiteY4-44" fmla="*/ 2873442 h 2873442"/>
              <a:gd name="connsiteX5-45" fmla="*/ 218364 w 12410364"/>
              <a:gd name="connsiteY5-46" fmla="*/ 2873442 h 2873442"/>
              <a:gd name="connsiteX6-47" fmla="*/ 0 w 12410364"/>
              <a:gd name="connsiteY6-48" fmla="*/ 0 h 2873442"/>
              <a:gd name="connsiteX0-49" fmla="*/ 0 w 12410364"/>
              <a:gd name="connsiteY0-50" fmla="*/ 0 h 2873442"/>
              <a:gd name="connsiteX1-51" fmla="*/ 709683 w 12410364"/>
              <a:gd name="connsiteY1-52" fmla="*/ 453451 h 2873442"/>
              <a:gd name="connsiteX2-53" fmla="*/ 914400 w 12410364"/>
              <a:gd name="connsiteY2-54" fmla="*/ 1108544 h 2873442"/>
              <a:gd name="connsiteX3-55" fmla="*/ 12410364 w 12410364"/>
              <a:gd name="connsiteY3-56" fmla="*/ 1119116 h 2873442"/>
              <a:gd name="connsiteX4-57" fmla="*/ 12410364 w 12410364"/>
              <a:gd name="connsiteY4-58" fmla="*/ 2873442 h 2873442"/>
              <a:gd name="connsiteX5-59" fmla="*/ 1282889 w 12410364"/>
              <a:gd name="connsiteY5-60" fmla="*/ 2855457 h 2873442"/>
              <a:gd name="connsiteX6-61" fmla="*/ 218364 w 12410364"/>
              <a:gd name="connsiteY6-62" fmla="*/ 2873442 h 2873442"/>
              <a:gd name="connsiteX7" fmla="*/ 0 w 12410364"/>
              <a:gd name="connsiteY7" fmla="*/ 0 h 2873442"/>
              <a:gd name="connsiteX0-63" fmla="*/ 150125 w 12560489"/>
              <a:gd name="connsiteY0-64" fmla="*/ 0 h 3978911"/>
              <a:gd name="connsiteX1-65" fmla="*/ 859808 w 12560489"/>
              <a:gd name="connsiteY1-66" fmla="*/ 453451 h 3978911"/>
              <a:gd name="connsiteX2-67" fmla="*/ 1064525 w 12560489"/>
              <a:gd name="connsiteY2-68" fmla="*/ 1108544 h 3978911"/>
              <a:gd name="connsiteX3-69" fmla="*/ 12560489 w 12560489"/>
              <a:gd name="connsiteY3-70" fmla="*/ 1119116 h 3978911"/>
              <a:gd name="connsiteX4-71" fmla="*/ 12560489 w 12560489"/>
              <a:gd name="connsiteY4-72" fmla="*/ 2873442 h 3978911"/>
              <a:gd name="connsiteX5-73" fmla="*/ 1433014 w 12560489"/>
              <a:gd name="connsiteY5-74" fmla="*/ 2855457 h 3978911"/>
              <a:gd name="connsiteX6-75" fmla="*/ 0 w 12560489"/>
              <a:gd name="connsiteY6-76" fmla="*/ 3978911 h 3978911"/>
              <a:gd name="connsiteX7-77" fmla="*/ 150125 w 12560489"/>
              <a:gd name="connsiteY7-78" fmla="*/ 0 h 3978911"/>
              <a:gd name="connsiteX0-79" fmla="*/ 573206 w 12983570"/>
              <a:gd name="connsiteY0-80" fmla="*/ 0 h 3624069"/>
              <a:gd name="connsiteX1-81" fmla="*/ 1282889 w 12983570"/>
              <a:gd name="connsiteY1-82" fmla="*/ 453451 h 3624069"/>
              <a:gd name="connsiteX2-83" fmla="*/ 1487606 w 12983570"/>
              <a:gd name="connsiteY2-84" fmla="*/ 1108544 h 3624069"/>
              <a:gd name="connsiteX3-85" fmla="*/ 12983570 w 12983570"/>
              <a:gd name="connsiteY3-86" fmla="*/ 1119116 h 3624069"/>
              <a:gd name="connsiteX4-87" fmla="*/ 12983570 w 12983570"/>
              <a:gd name="connsiteY4-88" fmla="*/ 2873442 h 3624069"/>
              <a:gd name="connsiteX5-89" fmla="*/ 1856095 w 12983570"/>
              <a:gd name="connsiteY5-90" fmla="*/ 2855457 h 3624069"/>
              <a:gd name="connsiteX6-91" fmla="*/ 0 w 12983570"/>
              <a:gd name="connsiteY6-92" fmla="*/ 3624069 h 3624069"/>
              <a:gd name="connsiteX7-93" fmla="*/ 573206 w 12983570"/>
              <a:gd name="connsiteY7-94" fmla="*/ 0 h 3624069"/>
              <a:gd name="connsiteX0-95" fmla="*/ 573206 w 12983570"/>
              <a:gd name="connsiteY0-96" fmla="*/ 0 h 3624069"/>
              <a:gd name="connsiteX1-97" fmla="*/ 1282889 w 12983570"/>
              <a:gd name="connsiteY1-98" fmla="*/ 453451 h 3624069"/>
              <a:gd name="connsiteX2-99" fmla="*/ 1487606 w 12983570"/>
              <a:gd name="connsiteY2-100" fmla="*/ 1108544 h 3624069"/>
              <a:gd name="connsiteX3-101" fmla="*/ 12160156 w 12983570"/>
              <a:gd name="connsiteY3-102" fmla="*/ 1094896 h 3624069"/>
              <a:gd name="connsiteX4-103" fmla="*/ 12983570 w 12983570"/>
              <a:gd name="connsiteY4-104" fmla="*/ 1119116 h 3624069"/>
              <a:gd name="connsiteX5-105" fmla="*/ 12983570 w 12983570"/>
              <a:gd name="connsiteY5-106" fmla="*/ 2873442 h 3624069"/>
              <a:gd name="connsiteX6-107" fmla="*/ 1856095 w 12983570"/>
              <a:gd name="connsiteY6-108" fmla="*/ 2855457 h 3624069"/>
              <a:gd name="connsiteX7-109" fmla="*/ 0 w 12983570"/>
              <a:gd name="connsiteY7-110" fmla="*/ 3624069 h 3624069"/>
              <a:gd name="connsiteX8" fmla="*/ 573206 w 12983570"/>
              <a:gd name="connsiteY8" fmla="*/ 0 h 3624069"/>
              <a:gd name="connsiteX0-111" fmla="*/ 573206 w 12983570"/>
              <a:gd name="connsiteY0-112" fmla="*/ 0 h 3624069"/>
              <a:gd name="connsiteX1-113" fmla="*/ 1282889 w 12983570"/>
              <a:gd name="connsiteY1-114" fmla="*/ 453451 h 3624069"/>
              <a:gd name="connsiteX2-115" fmla="*/ 1487606 w 12983570"/>
              <a:gd name="connsiteY2-116" fmla="*/ 1108544 h 3624069"/>
              <a:gd name="connsiteX3-117" fmla="*/ 12160156 w 12983570"/>
              <a:gd name="connsiteY3-118" fmla="*/ 1094896 h 3624069"/>
              <a:gd name="connsiteX4-119" fmla="*/ 12706067 w 12983570"/>
              <a:gd name="connsiteY4-120" fmla="*/ 1122192 h 3624069"/>
              <a:gd name="connsiteX5-121" fmla="*/ 12983570 w 12983570"/>
              <a:gd name="connsiteY5-122" fmla="*/ 1119116 h 3624069"/>
              <a:gd name="connsiteX6-123" fmla="*/ 12983570 w 12983570"/>
              <a:gd name="connsiteY6-124" fmla="*/ 2873442 h 3624069"/>
              <a:gd name="connsiteX7-125" fmla="*/ 1856095 w 12983570"/>
              <a:gd name="connsiteY7-126" fmla="*/ 2855457 h 3624069"/>
              <a:gd name="connsiteX8-127" fmla="*/ 0 w 12983570"/>
              <a:gd name="connsiteY8-128" fmla="*/ 3624069 h 3624069"/>
              <a:gd name="connsiteX9" fmla="*/ 573206 w 12983570"/>
              <a:gd name="connsiteY9" fmla="*/ 0 h 3624069"/>
              <a:gd name="connsiteX0-129" fmla="*/ 573206 w 12983570"/>
              <a:gd name="connsiteY0-130" fmla="*/ 0 h 3624069"/>
              <a:gd name="connsiteX1-131" fmla="*/ 1282889 w 12983570"/>
              <a:gd name="connsiteY1-132" fmla="*/ 453451 h 3624069"/>
              <a:gd name="connsiteX2-133" fmla="*/ 1487606 w 12983570"/>
              <a:gd name="connsiteY2-134" fmla="*/ 1108544 h 3624069"/>
              <a:gd name="connsiteX3-135" fmla="*/ 12160156 w 12983570"/>
              <a:gd name="connsiteY3-136" fmla="*/ 1094896 h 3624069"/>
              <a:gd name="connsiteX4-137" fmla="*/ 12665124 w 12983570"/>
              <a:gd name="connsiteY4-138" fmla="*/ 589930 h 3624069"/>
              <a:gd name="connsiteX5-139" fmla="*/ 12983570 w 12983570"/>
              <a:gd name="connsiteY5-140" fmla="*/ 1119116 h 3624069"/>
              <a:gd name="connsiteX6-141" fmla="*/ 12983570 w 12983570"/>
              <a:gd name="connsiteY6-142" fmla="*/ 2873442 h 3624069"/>
              <a:gd name="connsiteX7-143" fmla="*/ 1856095 w 12983570"/>
              <a:gd name="connsiteY7-144" fmla="*/ 2855457 h 3624069"/>
              <a:gd name="connsiteX8-145" fmla="*/ 0 w 12983570"/>
              <a:gd name="connsiteY8-146" fmla="*/ 3624069 h 3624069"/>
              <a:gd name="connsiteX9-147" fmla="*/ 573206 w 12983570"/>
              <a:gd name="connsiteY9-148" fmla="*/ 0 h 3624069"/>
              <a:gd name="connsiteX0-149" fmla="*/ 573206 w 12983570"/>
              <a:gd name="connsiteY0-150" fmla="*/ 0 h 3624069"/>
              <a:gd name="connsiteX1-151" fmla="*/ 1282889 w 12983570"/>
              <a:gd name="connsiteY1-152" fmla="*/ 453451 h 3624069"/>
              <a:gd name="connsiteX2-153" fmla="*/ 1763378 w 12983570"/>
              <a:gd name="connsiteY2-154" fmla="*/ 1108544 h 3624069"/>
              <a:gd name="connsiteX3-155" fmla="*/ 12160156 w 12983570"/>
              <a:gd name="connsiteY3-156" fmla="*/ 1094896 h 3624069"/>
              <a:gd name="connsiteX4-157" fmla="*/ 12665124 w 12983570"/>
              <a:gd name="connsiteY4-158" fmla="*/ 589930 h 3624069"/>
              <a:gd name="connsiteX5-159" fmla="*/ 12983570 w 12983570"/>
              <a:gd name="connsiteY5-160" fmla="*/ 1119116 h 3624069"/>
              <a:gd name="connsiteX6-161" fmla="*/ 12983570 w 12983570"/>
              <a:gd name="connsiteY6-162" fmla="*/ 2873442 h 3624069"/>
              <a:gd name="connsiteX7-163" fmla="*/ 1856095 w 12983570"/>
              <a:gd name="connsiteY7-164" fmla="*/ 2855457 h 3624069"/>
              <a:gd name="connsiteX8-165" fmla="*/ 0 w 12983570"/>
              <a:gd name="connsiteY8-166" fmla="*/ 3624069 h 3624069"/>
              <a:gd name="connsiteX9-167" fmla="*/ 573206 w 12983570"/>
              <a:gd name="connsiteY9-168" fmla="*/ 0 h 36240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47" y="connsiteY6-48"/>
              </a:cxn>
              <a:cxn ang="0">
                <a:pos x="connsiteX7-77" y="connsiteY7-78"/>
              </a:cxn>
              <a:cxn ang="0">
                <a:pos x="connsiteX8-127" y="connsiteY8-128"/>
              </a:cxn>
              <a:cxn ang="0">
                <a:pos x="connsiteX9-147" y="connsiteY9-148"/>
              </a:cxn>
            </a:cxnLst>
            <a:rect l="l" t="t" r="r" b="b"/>
            <a:pathLst>
              <a:path w="12983570" h="3624069">
                <a:moveTo>
                  <a:pt x="573206" y="0"/>
                </a:moveTo>
                <a:lnTo>
                  <a:pt x="1282889" y="453451"/>
                </a:lnTo>
                <a:lnTo>
                  <a:pt x="1763378" y="1108544"/>
                </a:lnTo>
                <a:lnTo>
                  <a:pt x="12160156" y="1094896"/>
                </a:lnTo>
                <a:lnTo>
                  <a:pt x="12665124" y="589930"/>
                </a:lnTo>
                <a:lnTo>
                  <a:pt x="12983570" y="1119116"/>
                </a:lnTo>
                <a:lnTo>
                  <a:pt x="12983570" y="2873442"/>
                </a:lnTo>
                <a:lnTo>
                  <a:pt x="1856095" y="2855457"/>
                </a:lnTo>
                <a:lnTo>
                  <a:pt x="0" y="3624069"/>
                </a:lnTo>
                <a:lnTo>
                  <a:pt x="573206" y="0"/>
                </a:lnTo>
                <a:close/>
              </a:path>
            </a:pathLst>
          </a:cu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103628" y="2215672"/>
            <a:ext cx="10772457" cy="1705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50000"/>
              </a:lnSpc>
              <a:buFontTx/>
              <a:buChar char="-"/>
            </a:pPr>
            <a:r>
              <a:rPr lang="en-SG" altLang="zh-CN" sz="20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Background of project: Conceptualisation</a:t>
            </a:r>
          </a:p>
          <a:p>
            <a:pPr>
              <a:lnSpc>
                <a:spcPct val="125000"/>
              </a:lnSpc>
            </a:pPr>
            <a:r>
              <a:rPr lang="en-SG" altLang="zh-CN" sz="48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   Characteristics</a:t>
            </a:r>
            <a:r>
              <a:rPr lang="en-SG" altLang="zh-CN" sz="4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 of living organisms</a:t>
            </a:r>
            <a:endParaRPr lang="en-US" altLang="zh-CN" sz="44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031289" y="4052137"/>
            <a:ext cx="37428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SG" altLang="zh-CN" sz="2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Theme: “The Living City”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266296" y="5068622"/>
            <a:ext cx="16145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altLang="zh-CN" sz="2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Nutrition</a:t>
            </a:r>
            <a:endParaRPr lang="zh-CN" altLang="en-US" sz="2800" dirty="0">
              <a:solidFill>
                <a:srgbClr val="222A3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618344" y="6125709"/>
            <a:ext cx="1935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altLang="zh-CN" sz="2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Movement</a:t>
            </a:r>
            <a:endParaRPr lang="zh-CN" altLang="en-US" sz="2800" dirty="0">
              <a:solidFill>
                <a:srgbClr val="222A3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506361" y="5708827"/>
            <a:ext cx="1755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altLang="zh-CN" sz="2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Sensitivity</a:t>
            </a:r>
            <a:endParaRPr lang="zh-CN" altLang="en-US" sz="2800" dirty="0">
              <a:solidFill>
                <a:srgbClr val="222A3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441012" y="5185607"/>
            <a:ext cx="1986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altLang="zh-CN" sz="2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Respiration</a:t>
            </a:r>
            <a:endParaRPr lang="zh-CN" altLang="en-US" sz="2800" dirty="0">
              <a:solidFill>
                <a:srgbClr val="222A3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506361" y="980290"/>
            <a:ext cx="1651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altLang="zh-CN" sz="2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Excretion</a:t>
            </a:r>
            <a:endParaRPr lang="zh-CN" altLang="en-US" sz="2800" dirty="0">
              <a:solidFill>
                <a:srgbClr val="222A3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067146" y="463994"/>
            <a:ext cx="2371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altLang="zh-CN" sz="2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Reproduction</a:t>
            </a:r>
            <a:endParaRPr lang="zh-CN" altLang="en-US" sz="2800" dirty="0">
              <a:solidFill>
                <a:srgbClr val="222A3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699473" y="423178"/>
            <a:ext cx="1369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altLang="zh-CN" sz="28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Growth</a:t>
            </a:r>
            <a:endParaRPr lang="zh-CN" altLang="en-US" sz="2800" dirty="0">
              <a:solidFill>
                <a:srgbClr val="222A3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56020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412961"/>
            <a:ext cx="8237837" cy="871848"/>
            <a:chOff x="1790580" y="2805238"/>
            <a:chExt cx="8237837" cy="972832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901569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4: Features and Purposes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正文"/>
          <p:cNvSpPr/>
          <p:nvPr/>
        </p:nvSpPr>
        <p:spPr>
          <a:xfrm>
            <a:off x="1338282" y="1432802"/>
            <a:ext cx="10853718" cy="55414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Circular </a:t>
            </a:r>
            <a:r>
              <a:rPr lang="en-SG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Barplot</a:t>
            </a: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(D3)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Change the traditional horizontal way, display data in a circle.</a:t>
            </a: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200000"/>
              </a:lnSpc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Purpose: 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 better visualise the data together when there are too many columns/ rows.</a:t>
            </a:r>
          </a:p>
          <a:p>
            <a:pPr>
              <a:lnSpc>
                <a:spcPct val="200000"/>
              </a:lnSpc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Conclusions: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Nearly all provinces extended their expressway’s lines from 2008 to 2018.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length of expressway in Shanghai, Hainan, </a:t>
            </a:r>
            <a:r>
              <a:rPr lang="en-US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Tanjin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, and Beijing increased little.</a:t>
            </a:r>
            <a:endParaRPr lang="en-GB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200000"/>
              </a:lnSpc>
            </a:pP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49" y="5877869"/>
            <a:ext cx="90455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Visualisation </a:t>
            </a:r>
            <a:r>
              <a:rPr lang="en-US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4: </a:t>
            </a:r>
            <a:r>
              <a:rPr lang="en-GB" altLang="zh-CN" sz="3600" kern="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 Unicode MS" pitchFamily="34" charset="-122"/>
              </a:rPr>
              <a:t>Urban Rail Transit System</a:t>
            </a:r>
          </a:p>
          <a:p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784844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317" y="-1"/>
            <a:ext cx="11251683" cy="5092995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56020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412961"/>
            <a:ext cx="8237837" cy="871848"/>
            <a:chOff x="1790580" y="2805238"/>
            <a:chExt cx="8237837" cy="972832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901569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4: Features and Purpose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正文"/>
          <p:cNvSpPr/>
          <p:nvPr/>
        </p:nvSpPr>
        <p:spPr>
          <a:xfrm>
            <a:off x="1338282" y="1278075"/>
            <a:ext cx="11120418" cy="55414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Lollipop chart (D3)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Features: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Buttons to choose different years.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Present 31 provinces together in a clear pattern.</a:t>
            </a:r>
          </a:p>
          <a:p>
            <a:pPr>
              <a:lnSpc>
                <a:spcPct val="200000"/>
              </a:lnSpc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Purposes: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 find how provinces vary in the same year, focusing on areas rather than time.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 avoid the disadvantages of line chart and bar chart.</a:t>
            </a:r>
          </a:p>
          <a:p>
            <a:pPr>
              <a:lnSpc>
                <a:spcPct val="200000"/>
              </a:lnSpc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Conclusion: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number of provinces having this system and the longest length increased.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49" y="5877869"/>
            <a:ext cx="9045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Compare: Hubei and Shanghai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784844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79" y="0"/>
            <a:ext cx="11447721" cy="5891447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56020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412961"/>
            <a:ext cx="8237837" cy="871848"/>
            <a:chOff x="1790580" y="2805238"/>
            <a:chExt cx="8237837" cy="972832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901569"/>
              <a:ext cx="824222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Visualisation 4: Features and Purpose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759639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正文"/>
          <p:cNvSpPr/>
          <p:nvPr/>
        </p:nvSpPr>
        <p:spPr>
          <a:xfrm>
            <a:off x="1338282" y="1278075"/>
            <a:ext cx="10853718" cy="55414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Line chart (D3)</a:t>
            </a: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Features: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Buttons to choose different provinces.</a:t>
            </a:r>
          </a:p>
          <a:p>
            <a:pPr>
              <a:lnSpc>
                <a:spcPct val="200000"/>
              </a:lnSpc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Purposes: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 find how one area changed in the different years.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To compare the lengths and development between areas.</a:t>
            </a:r>
          </a:p>
          <a:p>
            <a:pPr>
              <a:lnSpc>
                <a:spcPct val="200000"/>
              </a:lnSpc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Conclusions: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Urban rail transit system in Hubei province developed  more obviously.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total length in 2018 in Hubei is much smaller than that in Shanghai.</a:t>
            </a: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-6941330" y="-3373537"/>
            <a:ext cx="12872473" cy="12872473"/>
          </a:xfrm>
          <a:prstGeom prst="ellipse">
            <a:avLst/>
          </a:pr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42385" y="3429000"/>
            <a:ext cx="4180953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SG" altLang="zh-CN" sz="60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Challenges</a:t>
            </a:r>
            <a:r>
              <a:rPr lang="en-SG" altLang="zh-CN" sz="5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</a:p>
          <a:p>
            <a:pPr algn="ctr"/>
            <a:r>
              <a:rPr lang="en-SG" altLang="zh-CN" sz="5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&amp;</a:t>
            </a:r>
          </a:p>
          <a:p>
            <a:pPr algn="ctr"/>
            <a:r>
              <a:rPr lang="en-SG" altLang="zh-CN" sz="54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Solutions</a:t>
            </a:r>
            <a:endParaRPr lang="en-US" altLang="zh-CN" sz="5400" b="1" dirty="0">
              <a:solidFill>
                <a:schemeClr val="bg1"/>
              </a:solidFill>
              <a:latin typeface="STXihei" panose="02010600040101010101" pitchFamily="2" charset="-122"/>
              <a:ea typeface="STXihei" panose="02010600040101010101" pitchFamily="2" charset="-122"/>
              <a:cs typeface="Droid Sans" pitchFamily="34" charset="0"/>
            </a:endParaRPr>
          </a:p>
        </p:txBody>
      </p:sp>
      <p:sp>
        <p:nvSpPr>
          <p:cNvPr id="13" name="弧形 12"/>
          <p:cNvSpPr/>
          <p:nvPr/>
        </p:nvSpPr>
        <p:spPr>
          <a:xfrm>
            <a:off x="-6905625" y="-3990975"/>
            <a:ext cx="13944600" cy="13944600"/>
          </a:xfrm>
          <a:prstGeom prst="arc">
            <a:avLst>
              <a:gd name="adj1" fmla="val 20160193"/>
              <a:gd name="adj2" fmla="val 621729"/>
            </a:avLst>
          </a:prstGeom>
          <a:ln w="282575">
            <a:solidFill>
              <a:srgbClr val="F8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4" name="弧形 13"/>
          <p:cNvSpPr/>
          <p:nvPr/>
        </p:nvSpPr>
        <p:spPr>
          <a:xfrm>
            <a:off x="-7343775" y="-4429125"/>
            <a:ext cx="14820900" cy="14820900"/>
          </a:xfrm>
          <a:prstGeom prst="arc">
            <a:avLst>
              <a:gd name="adj1" fmla="val 20961499"/>
              <a:gd name="adj2" fmla="val 1130498"/>
            </a:avLst>
          </a:prstGeom>
          <a:ln>
            <a:solidFill>
              <a:srgbClr val="F8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5" name="弧形 14"/>
          <p:cNvSpPr/>
          <p:nvPr/>
        </p:nvSpPr>
        <p:spPr>
          <a:xfrm>
            <a:off x="-7606393" y="-4038600"/>
            <a:ext cx="14039850" cy="14039850"/>
          </a:xfrm>
          <a:prstGeom prst="arc">
            <a:avLst>
              <a:gd name="adj1" fmla="val 21425109"/>
              <a:gd name="adj2" fmla="val 1801724"/>
            </a:avLst>
          </a:prstGeom>
          <a:ln w="76200">
            <a:solidFill>
              <a:srgbClr val="F8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弧形 15"/>
          <p:cNvSpPr/>
          <p:nvPr/>
        </p:nvSpPr>
        <p:spPr>
          <a:xfrm>
            <a:off x="-5588243" y="-2883143"/>
            <a:ext cx="11728936" cy="11728936"/>
          </a:xfrm>
          <a:prstGeom prst="arc">
            <a:avLst>
              <a:gd name="adj1" fmla="val 19915858"/>
              <a:gd name="adj2" fmla="val 20932353"/>
            </a:avLst>
          </a:prstGeom>
          <a:ln w="28575">
            <a:solidFill>
              <a:srgbClr val="F8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" name="弧形 16"/>
          <p:cNvSpPr/>
          <p:nvPr/>
        </p:nvSpPr>
        <p:spPr>
          <a:xfrm>
            <a:off x="-6905625" y="-3990975"/>
            <a:ext cx="13944600" cy="13944600"/>
          </a:xfrm>
          <a:prstGeom prst="arc">
            <a:avLst>
              <a:gd name="adj1" fmla="val 1031500"/>
              <a:gd name="adj2" fmla="val 1986572"/>
            </a:avLst>
          </a:prstGeom>
          <a:ln w="57150">
            <a:solidFill>
              <a:srgbClr val="F864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23" name="图表 22"/>
          <p:cNvGraphicFramePr/>
          <p:nvPr/>
        </p:nvGraphicFramePr>
        <p:xfrm>
          <a:off x="6531710" y="-133350"/>
          <a:ext cx="4826680" cy="3255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9" name="图表 28"/>
          <p:cNvGraphicFramePr/>
          <p:nvPr/>
        </p:nvGraphicFramePr>
        <p:xfrm>
          <a:off x="6835902" y="2842352"/>
          <a:ext cx="6376539" cy="41273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" name="文本框 29"/>
          <p:cNvSpPr txBox="1"/>
          <p:nvPr/>
        </p:nvSpPr>
        <p:spPr>
          <a:xfrm>
            <a:off x="8155080" y="916497"/>
            <a:ext cx="15183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b="1" dirty="0">
                <a:solidFill>
                  <a:srgbClr val="F86464"/>
                </a:solidFill>
                <a:latin typeface="STXihei" panose="02010600040101010101" pitchFamily="2" charset="-122"/>
                <a:ea typeface="STXihei" panose="02010600040101010101" pitchFamily="2" charset="-122"/>
              </a:rPr>
              <a:t>D3</a:t>
            </a:r>
            <a:endParaRPr lang="zh-CN" altLang="en-US" sz="8000" b="1" dirty="0">
              <a:solidFill>
                <a:srgbClr val="F86464"/>
              </a:solidFill>
              <a:latin typeface="STXihei" panose="02010600040101010101" pitchFamily="2" charset="-122"/>
              <a:ea typeface="STXihei" panose="0201060004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8195426" y="4340854"/>
            <a:ext cx="33457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 err="1">
                <a:solidFill>
                  <a:srgbClr val="F86464"/>
                </a:solidFill>
                <a:latin typeface="STXihei" panose="02010600040101010101" pitchFamily="2" charset="-122"/>
                <a:ea typeface="STXihei" panose="02010600040101010101" pitchFamily="2" charset="-122"/>
              </a:rPr>
              <a:t>Mapbox</a:t>
            </a:r>
            <a:endParaRPr lang="zh-CN" altLang="en-US" sz="6000" b="1" dirty="0">
              <a:solidFill>
                <a:srgbClr val="F86464"/>
              </a:solidFill>
              <a:latin typeface="STXihei" panose="02010600040101010101" pitchFamily="2" charset="-122"/>
              <a:ea typeface="STXihei" panose="02010600040101010101" pitchFamily="2" charset="-122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317828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250789"/>
            <a:ext cx="9976042" cy="772703"/>
            <a:chOff x="1790580" y="2571669"/>
            <a:chExt cx="9976042" cy="862203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6366491" y="-2004240"/>
              <a:ext cx="824221" cy="9976040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Challenges and Solutions: D</a:t>
              </a:r>
              <a:r>
                <a:rPr lang="en-US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3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433872"/>
              <a:ext cx="6136406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正文"/>
          <p:cNvSpPr/>
          <p:nvPr/>
        </p:nvSpPr>
        <p:spPr>
          <a:xfrm>
            <a:off x="1338282" y="1278075"/>
            <a:ext cx="10853718" cy="55414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1: It seems too crowded to show 31 provinces together in x-axis in a bar chart.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Used lollipop chart and rotated the name by </a:t>
            </a:r>
            <a:r>
              <a:rPr lang="en-US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attr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("transform", "translate(-10,0)rotate(-45)").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2: The chart cannot be generated.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Changed the names of columns by “length+#year” rather than directly using the numbers of years when defining the “</a:t>
            </a:r>
            <a:r>
              <a:rPr lang="en-US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chartdata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”.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3: The chart was generated with wrong data.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Changed the index of the dataset to start with 0, which was 1 before, because I set my code ” var </a:t>
            </a:r>
            <a:r>
              <a:rPr lang="en-US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= 0”.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317828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250789"/>
            <a:ext cx="9976042" cy="772703"/>
            <a:chOff x="1790580" y="2571669"/>
            <a:chExt cx="9976042" cy="862203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6366491" y="-2004240"/>
              <a:ext cx="824221" cy="9976040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Challenges and Solutions: </a:t>
              </a:r>
              <a:r>
                <a:rPr lang="en-US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Interactive Mapping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433872"/>
              <a:ext cx="963451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278075"/>
            <a:ext cx="10853718" cy="4310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1: Find the central point of polygon.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using the function of ‘centroid’ is </a:t>
            </a:r>
            <a:r>
              <a:rPr lang="en-US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Rstudio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to find the coordinates of each country, then using the function of ‘</a:t>
            </a:r>
            <a:r>
              <a:rPr lang="en-US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st_as_sf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’ function to convert these coordinates into shapefile document. 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2: Change of map.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using ‘</a:t>
            </a:r>
            <a:r>
              <a:rPr lang="en-US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setPaintProperty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’ function to reset the opacity of polygon or circle. The opacity of selected map set 1 or other number &gt;0; the opacity of other maps set 0. </a:t>
            </a:r>
            <a:endParaRPr lang="zh-CN" altLang="en-US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76528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9489"/>
            <a:ext cx="9976042" cy="772703"/>
            <a:chOff x="1790580" y="2571669"/>
            <a:chExt cx="9976042" cy="862203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6366491" y="-2004240"/>
              <a:ext cx="824221" cy="9976040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SG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Challenges and Solutions: </a:t>
              </a:r>
              <a:r>
                <a:rPr lang="en-US" altLang="zh-CN" sz="3600" dirty="0">
                  <a:latin typeface="Microsoft YaHei Light" panose="020B0502040204020203" pitchFamily="34" charset="-122"/>
                  <a:ea typeface="Microsoft YaHei Light" panose="020B0502040204020203" pitchFamily="34" charset="-122"/>
                </a:rPr>
                <a:t>Interactive Mapping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433872"/>
              <a:ext cx="9634518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727357"/>
            <a:ext cx="10447318" cy="721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When we change the map in the visualization there are also the challenge of  synchronization: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2.1: The change of the legend.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using ‘</a:t>
            </a:r>
            <a:r>
              <a:rPr lang="en-US" altLang="zh-CN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style.opacity</a:t>
            </a: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’ function to reset the opacity of corresponding legend as 1 and other legend as 0.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2.2 : The change of Line charts. 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Using ‘</a:t>
            </a:r>
            <a:r>
              <a:rPr lang="en-US" altLang="zh-CN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style.zIndex</a:t>
            </a: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’ function to reset the z-index of corresponding line chart with a higher value and other line chart have lower value; using ‘</a:t>
            </a:r>
            <a:r>
              <a:rPr lang="en-US" altLang="zh-CN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style.opacity</a:t>
            </a: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’ function to hide the uncorrelated charts. </a:t>
            </a:r>
            <a:endParaRPr lang="en-US" altLang="zh-CN" u="sng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Challenge 2.3: The synchronization of the popup content.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Solution: using ‘</a:t>
            </a:r>
            <a:r>
              <a:rPr lang="en-US" altLang="zh-CN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setLayoutProperty</a:t>
            </a:r>
            <a:r>
              <a:rPr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’ function to reset the visibility of layers. For the related layers, the visibility set ‘visible’ and other uncorrelated  set ‘none’.</a:t>
            </a:r>
          </a:p>
          <a:p>
            <a:pPr>
              <a:lnSpc>
                <a:spcPct val="200000"/>
              </a:lnSpc>
            </a:pPr>
            <a:endParaRPr lang="en-US" altLang="zh-CN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等腰三角形 46"/>
          <p:cNvSpPr/>
          <p:nvPr/>
        </p:nvSpPr>
        <p:spPr>
          <a:xfrm rot="6068389">
            <a:off x="1363629" y="-1806648"/>
            <a:ext cx="3316608" cy="5613109"/>
          </a:xfrm>
          <a:custGeom>
            <a:avLst/>
            <a:gdLst>
              <a:gd name="connsiteX0" fmla="*/ 0 w 4690385"/>
              <a:gd name="connsiteY0" fmla="*/ 6415316 h 6415316"/>
              <a:gd name="connsiteX1" fmla="*/ 2345193 w 4690385"/>
              <a:gd name="connsiteY1" fmla="*/ 0 h 6415316"/>
              <a:gd name="connsiteX2" fmla="*/ 4690385 w 4690385"/>
              <a:gd name="connsiteY2" fmla="*/ 6415316 h 6415316"/>
              <a:gd name="connsiteX3" fmla="*/ 0 w 4690385"/>
              <a:gd name="connsiteY3" fmla="*/ 6415316 h 6415316"/>
              <a:gd name="connsiteX0-1" fmla="*/ 0 w 4054320"/>
              <a:gd name="connsiteY0-2" fmla="*/ 3808026 h 6415316"/>
              <a:gd name="connsiteX1-3" fmla="*/ 1709128 w 4054320"/>
              <a:gd name="connsiteY1-4" fmla="*/ 0 h 6415316"/>
              <a:gd name="connsiteX2-5" fmla="*/ 4054320 w 4054320"/>
              <a:gd name="connsiteY2-6" fmla="*/ 6415316 h 6415316"/>
              <a:gd name="connsiteX3-7" fmla="*/ 0 w 4054320"/>
              <a:gd name="connsiteY3-8" fmla="*/ 3808026 h 6415316"/>
              <a:gd name="connsiteX0-9" fmla="*/ 0 w 4054320"/>
              <a:gd name="connsiteY0-10" fmla="*/ 3808026 h 6415316"/>
              <a:gd name="connsiteX1-11" fmla="*/ 851078 w 4054320"/>
              <a:gd name="connsiteY1-12" fmla="*/ 1941851 h 6415316"/>
              <a:gd name="connsiteX2-13" fmla="*/ 1709128 w 4054320"/>
              <a:gd name="connsiteY2-14" fmla="*/ 0 h 6415316"/>
              <a:gd name="connsiteX3-15" fmla="*/ 4054320 w 4054320"/>
              <a:gd name="connsiteY3-16" fmla="*/ 6415316 h 6415316"/>
              <a:gd name="connsiteX4" fmla="*/ 0 w 4054320"/>
              <a:gd name="connsiteY4" fmla="*/ 3808026 h 6415316"/>
              <a:gd name="connsiteX0-17" fmla="*/ 0 w 4054320"/>
              <a:gd name="connsiteY0-18" fmla="*/ 3808026 h 6415316"/>
              <a:gd name="connsiteX1-19" fmla="*/ 480533 w 4054320"/>
              <a:gd name="connsiteY1-20" fmla="*/ 1569629 h 6415316"/>
              <a:gd name="connsiteX2-21" fmla="*/ 1709128 w 4054320"/>
              <a:gd name="connsiteY2-22" fmla="*/ 0 h 6415316"/>
              <a:gd name="connsiteX3-23" fmla="*/ 4054320 w 4054320"/>
              <a:gd name="connsiteY3-24" fmla="*/ 6415316 h 6415316"/>
              <a:gd name="connsiteX4-25" fmla="*/ 0 w 4054320"/>
              <a:gd name="connsiteY4-26" fmla="*/ 3808026 h 64153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25" y="connsiteY4-26"/>
              </a:cxn>
            </a:cxnLst>
            <a:rect l="l" t="t" r="r" b="b"/>
            <a:pathLst>
              <a:path w="4054320" h="6415316">
                <a:moveTo>
                  <a:pt x="0" y="3808026"/>
                </a:moveTo>
                <a:lnTo>
                  <a:pt x="480533" y="1569629"/>
                </a:lnTo>
                <a:lnTo>
                  <a:pt x="1709128" y="0"/>
                </a:lnTo>
                <a:lnTo>
                  <a:pt x="4054320" y="6415316"/>
                </a:lnTo>
                <a:lnTo>
                  <a:pt x="0" y="3808026"/>
                </a:lnTo>
                <a:close/>
              </a:path>
            </a:pathLst>
          </a:cu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6"/>
          <p:cNvSpPr/>
          <p:nvPr/>
        </p:nvSpPr>
        <p:spPr>
          <a:xfrm>
            <a:off x="972875" y="2315658"/>
            <a:ext cx="10165025" cy="6157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This project highlights cities as growing city-cells through demonstrating their growth, nutrition, waste and movement processes.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The upward growth trajectory of cities (growth).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The increasing large urban agglomeration patterns (accumulation of resources / nutrition).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The patterns of emissions over time alongside city-cell growth (excretion / waste)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The evolving transport networks (movement).</a:t>
            </a:r>
          </a:p>
          <a:p>
            <a:pPr algn="just">
              <a:lnSpc>
                <a:spcPct val="200000"/>
              </a:lnSpc>
            </a:pPr>
            <a:endParaRPr kumimoji="1"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just">
              <a:lnSpc>
                <a:spcPct val="200000"/>
              </a:lnSpc>
            </a:pP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just">
              <a:lnSpc>
                <a:spcPct val="200000"/>
              </a:lnSpc>
            </a:pPr>
            <a:endParaRPr kumimoji="1" lang="zh-CN" altLang="en-US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6068389">
            <a:off x="814341" y="-2574060"/>
            <a:ext cx="3696347" cy="5662691"/>
          </a:xfrm>
          <a:custGeom>
            <a:avLst/>
            <a:gdLst>
              <a:gd name="connsiteX0" fmla="*/ 0 w 4690385"/>
              <a:gd name="connsiteY0" fmla="*/ 6415316 h 6415316"/>
              <a:gd name="connsiteX1" fmla="*/ 2345193 w 4690385"/>
              <a:gd name="connsiteY1" fmla="*/ 0 h 6415316"/>
              <a:gd name="connsiteX2" fmla="*/ 4690385 w 4690385"/>
              <a:gd name="connsiteY2" fmla="*/ 6415316 h 6415316"/>
              <a:gd name="connsiteX3" fmla="*/ 0 w 4690385"/>
              <a:gd name="connsiteY3" fmla="*/ 6415316 h 6415316"/>
              <a:gd name="connsiteX0-1" fmla="*/ 0 w 4690385"/>
              <a:gd name="connsiteY0-2" fmla="*/ 6415316 h 6415316"/>
              <a:gd name="connsiteX1-3" fmla="*/ 2345193 w 4690385"/>
              <a:gd name="connsiteY1-4" fmla="*/ 0 h 6415316"/>
              <a:gd name="connsiteX2-5" fmla="*/ 4690385 w 4690385"/>
              <a:gd name="connsiteY2-6" fmla="*/ 6415316 h 6415316"/>
              <a:gd name="connsiteX3-7" fmla="*/ 2821753 w 4690385"/>
              <a:gd name="connsiteY3-8" fmla="*/ 6407845 h 6415316"/>
              <a:gd name="connsiteX4" fmla="*/ 0 w 4690385"/>
              <a:gd name="connsiteY4" fmla="*/ 6415316 h 6415316"/>
              <a:gd name="connsiteX0-9" fmla="*/ 0 w 4690385"/>
              <a:gd name="connsiteY0-10" fmla="*/ 6415316 h 6415316"/>
              <a:gd name="connsiteX1-11" fmla="*/ 2345193 w 4690385"/>
              <a:gd name="connsiteY1-12" fmla="*/ 0 h 6415316"/>
              <a:gd name="connsiteX2-13" fmla="*/ 4265935 w 4690385"/>
              <a:gd name="connsiteY2-14" fmla="*/ 5276806 h 6415316"/>
              <a:gd name="connsiteX3-15" fmla="*/ 4690385 w 4690385"/>
              <a:gd name="connsiteY3-16" fmla="*/ 6415316 h 6415316"/>
              <a:gd name="connsiteX4-17" fmla="*/ 2821753 w 4690385"/>
              <a:gd name="connsiteY4-18" fmla="*/ 6407845 h 6415316"/>
              <a:gd name="connsiteX5" fmla="*/ 0 w 4690385"/>
              <a:gd name="connsiteY5" fmla="*/ 6415316 h 6415316"/>
              <a:gd name="connsiteX0-19" fmla="*/ 0 w 4265935"/>
              <a:gd name="connsiteY0-20" fmla="*/ 6415316 h 6415316"/>
              <a:gd name="connsiteX1-21" fmla="*/ 2345193 w 4265935"/>
              <a:gd name="connsiteY1-22" fmla="*/ 0 h 6415316"/>
              <a:gd name="connsiteX2-23" fmla="*/ 4265935 w 4265935"/>
              <a:gd name="connsiteY2-24" fmla="*/ 5276806 h 6415316"/>
              <a:gd name="connsiteX3-25" fmla="*/ 2821753 w 4265935"/>
              <a:gd name="connsiteY3-26" fmla="*/ 6407845 h 6415316"/>
              <a:gd name="connsiteX4-27" fmla="*/ 0 w 4265935"/>
              <a:gd name="connsiteY4-28" fmla="*/ 6415316 h 64153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4265935" h="6415316">
                <a:moveTo>
                  <a:pt x="0" y="6415316"/>
                </a:moveTo>
                <a:lnTo>
                  <a:pt x="2345193" y="0"/>
                </a:lnTo>
                <a:lnTo>
                  <a:pt x="4265935" y="5276806"/>
                </a:lnTo>
                <a:lnTo>
                  <a:pt x="2821753" y="6407845"/>
                </a:lnTo>
                <a:lnTo>
                  <a:pt x="0" y="6415316"/>
                </a:lnTo>
                <a:close/>
              </a:path>
            </a:pathLst>
          </a:cu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62628" y="-34141"/>
            <a:ext cx="358944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Recap</a:t>
            </a:r>
            <a:endParaRPr lang="zh-CN" altLang="en-US" sz="96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3" y="592613"/>
            <a:ext cx="8237836" cy="822493"/>
            <a:chOff x="1790581" y="2860310"/>
            <a:chExt cx="8237836" cy="917760"/>
          </a:xfrm>
        </p:grpSpPr>
        <p:sp>
          <p:nvSpPr>
            <p:cNvPr id="85" name="矩形 84"/>
            <p:cNvSpPr/>
            <p:nvPr/>
          </p:nvSpPr>
          <p:spPr>
            <a:xfrm rot="16200000">
              <a:off x="5540167" y="-889276"/>
              <a:ext cx="738664" cy="8237836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/>
            <a:p>
              <a:r>
                <a:rPr lang="en-GB" altLang="zh-CN" sz="3600" kern="100" dirty="0">
                  <a:latin typeface="Microsoft YaHei Light" panose="020B0502040204020203" pitchFamily="34" charset="-122"/>
                  <a:ea typeface="Microsoft YaHei Light" panose="020B0502040204020203" pitchFamily="34" charset="-122"/>
                  <a:cs typeface="Times New Roman" panose="02020603050405020304" pitchFamily="18" charset="0"/>
                </a:rPr>
                <a:t>Context of project: The Living City-Cell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1" y="3778069"/>
              <a:ext cx="8048088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3" y="1575609"/>
            <a:ext cx="10438748" cy="5118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Cities often compared to cells – the most basic unit of life - several processes which make them seem ‘living’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Demarcated boundary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Growth processes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Accumulation of resources (nutrition)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Waste production (excretion)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Transport system (movement)</a:t>
            </a:r>
          </a:p>
          <a:p>
            <a:pPr marL="342900" indent="-342900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Some precedence in literature – inter-disciplinary speak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Modelled using cellular automata – units of space viewed as cells (Batty, 2005)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 Tale of Cities &amp; Cells – “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visual similarities of naturally evolved biological cells and cities” (</a:t>
            </a:r>
            <a:r>
              <a:rPr lang="en-US" altLang="zh-CN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Sahtouris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, 2020)</a:t>
            </a: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等腰三角形 46"/>
          <p:cNvSpPr/>
          <p:nvPr/>
        </p:nvSpPr>
        <p:spPr>
          <a:xfrm rot="6068389">
            <a:off x="1243211" y="-1721091"/>
            <a:ext cx="3521098" cy="5609887"/>
          </a:xfrm>
          <a:custGeom>
            <a:avLst/>
            <a:gdLst>
              <a:gd name="connsiteX0" fmla="*/ 0 w 4690385"/>
              <a:gd name="connsiteY0" fmla="*/ 6415316 h 6415316"/>
              <a:gd name="connsiteX1" fmla="*/ 2345193 w 4690385"/>
              <a:gd name="connsiteY1" fmla="*/ 0 h 6415316"/>
              <a:gd name="connsiteX2" fmla="*/ 4690385 w 4690385"/>
              <a:gd name="connsiteY2" fmla="*/ 6415316 h 6415316"/>
              <a:gd name="connsiteX3" fmla="*/ 0 w 4690385"/>
              <a:gd name="connsiteY3" fmla="*/ 6415316 h 6415316"/>
              <a:gd name="connsiteX0-1" fmla="*/ 0 w 4054320"/>
              <a:gd name="connsiteY0-2" fmla="*/ 3808026 h 6415316"/>
              <a:gd name="connsiteX1-3" fmla="*/ 1709128 w 4054320"/>
              <a:gd name="connsiteY1-4" fmla="*/ 0 h 6415316"/>
              <a:gd name="connsiteX2-5" fmla="*/ 4054320 w 4054320"/>
              <a:gd name="connsiteY2-6" fmla="*/ 6415316 h 6415316"/>
              <a:gd name="connsiteX3-7" fmla="*/ 0 w 4054320"/>
              <a:gd name="connsiteY3-8" fmla="*/ 3808026 h 6415316"/>
              <a:gd name="connsiteX0-9" fmla="*/ 0 w 4054320"/>
              <a:gd name="connsiteY0-10" fmla="*/ 3808026 h 6415316"/>
              <a:gd name="connsiteX1-11" fmla="*/ 851078 w 4054320"/>
              <a:gd name="connsiteY1-12" fmla="*/ 1941851 h 6415316"/>
              <a:gd name="connsiteX2-13" fmla="*/ 1709128 w 4054320"/>
              <a:gd name="connsiteY2-14" fmla="*/ 0 h 6415316"/>
              <a:gd name="connsiteX3-15" fmla="*/ 4054320 w 4054320"/>
              <a:gd name="connsiteY3-16" fmla="*/ 6415316 h 6415316"/>
              <a:gd name="connsiteX4" fmla="*/ 0 w 4054320"/>
              <a:gd name="connsiteY4" fmla="*/ 3808026 h 6415316"/>
              <a:gd name="connsiteX0-17" fmla="*/ 0 w 4054320"/>
              <a:gd name="connsiteY0-18" fmla="*/ 3808026 h 6415316"/>
              <a:gd name="connsiteX1-19" fmla="*/ 480533 w 4054320"/>
              <a:gd name="connsiteY1-20" fmla="*/ 1569629 h 6415316"/>
              <a:gd name="connsiteX2-21" fmla="*/ 1709128 w 4054320"/>
              <a:gd name="connsiteY2-22" fmla="*/ 0 h 6415316"/>
              <a:gd name="connsiteX3-23" fmla="*/ 4054320 w 4054320"/>
              <a:gd name="connsiteY3-24" fmla="*/ 6415316 h 6415316"/>
              <a:gd name="connsiteX4-25" fmla="*/ 0 w 4054320"/>
              <a:gd name="connsiteY4-26" fmla="*/ 3808026 h 64153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25" y="connsiteY4-26"/>
              </a:cxn>
            </a:cxnLst>
            <a:rect l="l" t="t" r="r" b="b"/>
            <a:pathLst>
              <a:path w="4054320" h="6415316">
                <a:moveTo>
                  <a:pt x="0" y="3808026"/>
                </a:moveTo>
                <a:lnTo>
                  <a:pt x="480533" y="1569629"/>
                </a:lnTo>
                <a:lnTo>
                  <a:pt x="1709128" y="0"/>
                </a:lnTo>
                <a:lnTo>
                  <a:pt x="4054320" y="6415316"/>
                </a:lnTo>
                <a:lnTo>
                  <a:pt x="0" y="3808026"/>
                </a:lnTo>
                <a:close/>
              </a:path>
            </a:pathLst>
          </a:cu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6"/>
          <p:cNvSpPr/>
          <p:nvPr/>
        </p:nvSpPr>
        <p:spPr>
          <a:xfrm>
            <a:off x="1070637" y="2423401"/>
            <a:ext cx="10050725" cy="3694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Urban population</a:t>
            </a:r>
            <a:endParaRPr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  <a:cs typeface="Arial" panose="020B0604020202020204" pitchFamily="34" charset="0"/>
            </a:endParaRPr>
          </a:p>
          <a:p>
            <a:pPr marL="800100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World Urbanization Percentage: </a:t>
            </a:r>
            <a:r>
              <a:rPr lang="en-SG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the growth of city-cells on a global scale, highlights the higher proportion of people living in cities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.</a:t>
            </a: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  <a:cs typeface="Arial" panose="020B0604020202020204" pitchFamily="34" charset="0"/>
            </a:endParaRPr>
          </a:p>
          <a:p>
            <a:pPr marL="800100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Population of Urban Agglomerations:</a:t>
            </a:r>
            <a:r>
              <a:rPr lang="zh-CN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growing trend in the amount and population size of Urban Agglomerations.</a:t>
            </a:r>
          </a:p>
          <a:p>
            <a:pPr marL="800100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A rapid and dense growing trend in the coastal regions.</a:t>
            </a:r>
          </a:p>
        </p:txBody>
      </p:sp>
      <p:sp>
        <p:nvSpPr>
          <p:cNvPr id="2" name="等腰三角形 1"/>
          <p:cNvSpPr/>
          <p:nvPr/>
        </p:nvSpPr>
        <p:spPr>
          <a:xfrm rot="6068389">
            <a:off x="1070539" y="-2784730"/>
            <a:ext cx="3696347" cy="6184929"/>
          </a:xfrm>
          <a:custGeom>
            <a:avLst/>
            <a:gdLst>
              <a:gd name="connsiteX0" fmla="*/ 0 w 4690385"/>
              <a:gd name="connsiteY0" fmla="*/ 6415316 h 6415316"/>
              <a:gd name="connsiteX1" fmla="*/ 2345193 w 4690385"/>
              <a:gd name="connsiteY1" fmla="*/ 0 h 6415316"/>
              <a:gd name="connsiteX2" fmla="*/ 4690385 w 4690385"/>
              <a:gd name="connsiteY2" fmla="*/ 6415316 h 6415316"/>
              <a:gd name="connsiteX3" fmla="*/ 0 w 4690385"/>
              <a:gd name="connsiteY3" fmla="*/ 6415316 h 6415316"/>
              <a:gd name="connsiteX0-1" fmla="*/ 0 w 4690385"/>
              <a:gd name="connsiteY0-2" fmla="*/ 6415316 h 6415316"/>
              <a:gd name="connsiteX1-3" fmla="*/ 2345193 w 4690385"/>
              <a:gd name="connsiteY1-4" fmla="*/ 0 h 6415316"/>
              <a:gd name="connsiteX2-5" fmla="*/ 4690385 w 4690385"/>
              <a:gd name="connsiteY2-6" fmla="*/ 6415316 h 6415316"/>
              <a:gd name="connsiteX3-7" fmla="*/ 2821753 w 4690385"/>
              <a:gd name="connsiteY3-8" fmla="*/ 6407845 h 6415316"/>
              <a:gd name="connsiteX4" fmla="*/ 0 w 4690385"/>
              <a:gd name="connsiteY4" fmla="*/ 6415316 h 6415316"/>
              <a:gd name="connsiteX0-9" fmla="*/ 0 w 4690385"/>
              <a:gd name="connsiteY0-10" fmla="*/ 6415316 h 6415316"/>
              <a:gd name="connsiteX1-11" fmla="*/ 2345193 w 4690385"/>
              <a:gd name="connsiteY1-12" fmla="*/ 0 h 6415316"/>
              <a:gd name="connsiteX2-13" fmla="*/ 4265935 w 4690385"/>
              <a:gd name="connsiteY2-14" fmla="*/ 5276806 h 6415316"/>
              <a:gd name="connsiteX3-15" fmla="*/ 4690385 w 4690385"/>
              <a:gd name="connsiteY3-16" fmla="*/ 6415316 h 6415316"/>
              <a:gd name="connsiteX4-17" fmla="*/ 2821753 w 4690385"/>
              <a:gd name="connsiteY4-18" fmla="*/ 6407845 h 6415316"/>
              <a:gd name="connsiteX5" fmla="*/ 0 w 4690385"/>
              <a:gd name="connsiteY5" fmla="*/ 6415316 h 6415316"/>
              <a:gd name="connsiteX0-19" fmla="*/ 0 w 4265935"/>
              <a:gd name="connsiteY0-20" fmla="*/ 6415316 h 6415316"/>
              <a:gd name="connsiteX1-21" fmla="*/ 2345193 w 4265935"/>
              <a:gd name="connsiteY1-22" fmla="*/ 0 h 6415316"/>
              <a:gd name="connsiteX2-23" fmla="*/ 4265935 w 4265935"/>
              <a:gd name="connsiteY2-24" fmla="*/ 5276806 h 6415316"/>
              <a:gd name="connsiteX3-25" fmla="*/ 2821753 w 4265935"/>
              <a:gd name="connsiteY3-26" fmla="*/ 6407845 h 6415316"/>
              <a:gd name="connsiteX4-27" fmla="*/ 0 w 4265935"/>
              <a:gd name="connsiteY4-28" fmla="*/ 6415316 h 64153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4265935" h="6415316">
                <a:moveTo>
                  <a:pt x="0" y="6415316"/>
                </a:moveTo>
                <a:lnTo>
                  <a:pt x="2345193" y="0"/>
                </a:lnTo>
                <a:lnTo>
                  <a:pt x="4265935" y="5276806"/>
                </a:lnTo>
                <a:lnTo>
                  <a:pt x="2821753" y="6407845"/>
                </a:lnTo>
                <a:lnTo>
                  <a:pt x="0" y="6415316"/>
                </a:lnTo>
                <a:close/>
              </a:path>
            </a:pathLst>
          </a:cu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56985" y="-821564"/>
            <a:ext cx="5079276" cy="2401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altLang="zh-CN" sz="88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Droid Sans" pitchFamily="34" charset="0"/>
              </a:rPr>
              <a:t>Summary</a:t>
            </a:r>
            <a:endParaRPr lang="en-US" altLang="zh-CN" sz="96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Droid Sans" pitchFamily="34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等腰三角形 46"/>
          <p:cNvSpPr/>
          <p:nvPr/>
        </p:nvSpPr>
        <p:spPr>
          <a:xfrm rot="6068389">
            <a:off x="1243211" y="-1721091"/>
            <a:ext cx="3521098" cy="5609887"/>
          </a:xfrm>
          <a:custGeom>
            <a:avLst/>
            <a:gdLst>
              <a:gd name="connsiteX0" fmla="*/ 0 w 4690385"/>
              <a:gd name="connsiteY0" fmla="*/ 6415316 h 6415316"/>
              <a:gd name="connsiteX1" fmla="*/ 2345193 w 4690385"/>
              <a:gd name="connsiteY1" fmla="*/ 0 h 6415316"/>
              <a:gd name="connsiteX2" fmla="*/ 4690385 w 4690385"/>
              <a:gd name="connsiteY2" fmla="*/ 6415316 h 6415316"/>
              <a:gd name="connsiteX3" fmla="*/ 0 w 4690385"/>
              <a:gd name="connsiteY3" fmla="*/ 6415316 h 6415316"/>
              <a:gd name="connsiteX0-1" fmla="*/ 0 w 4054320"/>
              <a:gd name="connsiteY0-2" fmla="*/ 3808026 h 6415316"/>
              <a:gd name="connsiteX1-3" fmla="*/ 1709128 w 4054320"/>
              <a:gd name="connsiteY1-4" fmla="*/ 0 h 6415316"/>
              <a:gd name="connsiteX2-5" fmla="*/ 4054320 w 4054320"/>
              <a:gd name="connsiteY2-6" fmla="*/ 6415316 h 6415316"/>
              <a:gd name="connsiteX3-7" fmla="*/ 0 w 4054320"/>
              <a:gd name="connsiteY3-8" fmla="*/ 3808026 h 6415316"/>
              <a:gd name="connsiteX0-9" fmla="*/ 0 w 4054320"/>
              <a:gd name="connsiteY0-10" fmla="*/ 3808026 h 6415316"/>
              <a:gd name="connsiteX1-11" fmla="*/ 851078 w 4054320"/>
              <a:gd name="connsiteY1-12" fmla="*/ 1941851 h 6415316"/>
              <a:gd name="connsiteX2-13" fmla="*/ 1709128 w 4054320"/>
              <a:gd name="connsiteY2-14" fmla="*/ 0 h 6415316"/>
              <a:gd name="connsiteX3-15" fmla="*/ 4054320 w 4054320"/>
              <a:gd name="connsiteY3-16" fmla="*/ 6415316 h 6415316"/>
              <a:gd name="connsiteX4" fmla="*/ 0 w 4054320"/>
              <a:gd name="connsiteY4" fmla="*/ 3808026 h 6415316"/>
              <a:gd name="connsiteX0-17" fmla="*/ 0 w 4054320"/>
              <a:gd name="connsiteY0-18" fmla="*/ 3808026 h 6415316"/>
              <a:gd name="connsiteX1-19" fmla="*/ 480533 w 4054320"/>
              <a:gd name="connsiteY1-20" fmla="*/ 1569629 h 6415316"/>
              <a:gd name="connsiteX2-21" fmla="*/ 1709128 w 4054320"/>
              <a:gd name="connsiteY2-22" fmla="*/ 0 h 6415316"/>
              <a:gd name="connsiteX3-23" fmla="*/ 4054320 w 4054320"/>
              <a:gd name="connsiteY3-24" fmla="*/ 6415316 h 6415316"/>
              <a:gd name="connsiteX4-25" fmla="*/ 0 w 4054320"/>
              <a:gd name="connsiteY4-26" fmla="*/ 3808026 h 64153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25" y="connsiteY4-26"/>
              </a:cxn>
            </a:cxnLst>
            <a:rect l="l" t="t" r="r" b="b"/>
            <a:pathLst>
              <a:path w="4054320" h="6415316">
                <a:moveTo>
                  <a:pt x="0" y="3808026"/>
                </a:moveTo>
                <a:lnTo>
                  <a:pt x="480533" y="1569629"/>
                </a:lnTo>
                <a:lnTo>
                  <a:pt x="1709128" y="0"/>
                </a:lnTo>
                <a:lnTo>
                  <a:pt x="4054320" y="6415316"/>
                </a:lnTo>
                <a:lnTo>
                  <a:pt x="0" y="3808026"/>
                </a:lnTo>
                <a:close/>
              </a:path>
            </a:pathLst>
          </a:custGeom>
          <a:solidFill>
            <a:srgbClr val="F864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96"/>
          <p:cNvSpPr/>
          <p:nvPr/>
        </p:nvSpPr>
        <p:spPr>
          <a:xfrm>
            <a:off x="1284622" y="2262283"/>
            <a:ext cx="10050725" cy="4310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CO2 emission</a:t>
            </a:r>
          </a:p>
          <a:p>
            <a:pPr marL="800100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Populous countries show growing trends in total and average CO2 emission.</a:t>
            </a:r>
          </a:p>
          <a:p>
            <a:pPr marL="800100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Transportation in developed countries contributes to an increasing proportion of emissions.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Transportation in China</a:t>
            </a:r>
          </a:p>
          <a:p>
            <a:pPr marL="800100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Comparison of Shanghai and Hubei.</a:t>
            </a:r>
          </a:p>
          <a:p>
            <a:pPr marL="800100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General trend in Chinese transportation networks.</a:t>
            </a:r>
          </a:p>
        </p:txBody>
      </p:sp>
      <p:sp>
        <p:nvSpPr>
          <p:cNvPr id="2" name="等腰三角形 1"/>
          <p:cNvSpPr/>
          <p:nvPr/>
        </p:nvSpPr>
        <p:spPr>
          <a:xfrm rot="6068389">
            <a:off x="1070539" y="-2784730"/>
            <a:ext cx="3696347" cy="6184929"/>
          </a:xfrm>
          <a:custGeom>
            <a:avLst/>
            <a:gdLst>
              <a:gd name="connsiteX0" fmla="*/ 0 w 4690385"/>
              <a:gd name="connsiteY0" fmla="*/ 6415316 h 6415316"/>
              <a:gd name="connsiteX1" fmla="*/ 2345193 w 4690385"/>
              <a:gd name="connsiteY1" fmla="*/ 0 h 6415316"/>
              <a:gd name="connsiteX2" fmla="*/ 4690385 w 4690385"/>
              <a:gd name="connsiteY2" fmla="*/ 6415316 h 6415316"/>
              <a:gd name="connsiteX3" fmla="*/ 0 w 4690385"/>
              <a:gd name="connsiteY3" fmla="*/ 6415316 h 6415316"/>
              <a:gd name="connsiteX0-1" fmla="*/ 0 w 4690385"/>
              <a:gd name="connsiteY0-2" fmla="*/ 6415316 h 6415316"/>
              <a:gd name="connsiteX1-3" fmla="*/ 2345193 w 4690385"/>
              <a:gd name="connsiteY1-4" fmla="*/ 0 h 6415316"/>
              <a:gd name="connsiteX2-5" fmla="*/ 4690385 w 4690385"/>
              <a:gd name="connsiteY2-6" fmla="*/ 6415316 h 6415316"/>
              <a:gd name="connsiteX3-7" fmla="*/ 2821753 w 4690385"/>
              <a:gd name="connsiteY3-8" fmla="*/ 6407845 h 6415316"/>
              <a:gd name="connsiteX4" fmla="*/ 0 w 4690385"/>
              <a:gd name="connsiteY4" fmla="*/ 6415316 h 6415316"/>
              <a:gd name="connsiteX0-9" fmla="*/ 0 w 4690385"/>
              <a:gd name="connsiteY0-10" fmla="*/ 6415316 h 6415316"/>
              <a:gd name="connsiteX1-11" fmla="*/ 2345193 w 4690385"/>
              <a:gd name="connsiteY1-12" fmla="*/ 0 h 6415316"/>
              <a:gd name="connsiteX2-13" fmla="*/ 4265935 w 4690385"/>
              <a:gd name="connsiteY2-14" fmla="*/ 5276806 h 6415316"/>
              <a:gd name="connsiteX3-15" fmla="*/ 4690385 w 4690385"/>
              <a:gd name="connsiteY3-16" fmla="*/ 6415316 h 6415316"/>
              <a:gd name="connsiteX4-17" fmla="*/ 2821753 w 4690385"/>
              <a:gd name="connsiteY4-18" fmla="*/ 6407845 h 6415316"/>
              <a:gd name="connsiteX5" fmla="*/ 0 w 4690385"/>
              <a:gd name="connsiteY5" fmla="*/ 6415316 h 6415316"/>
              <a:gd name="connsiteX0-19" fmla="*/ 0 w 4265935"/>
              <a:gd name="connsiteY0-20" fmla="*/ 6415316 h 6415316"/>
              <a:gd name="connsiteX1-21" fmla="*/ 2345193 w 4265935"/>
              <a:gd name="connsiteY1-22" fmla="*/ 0 h 6415316"/>
              <a:gd name="connsiteX2-23" fmla="*/ 4265935 w 4265935"/>
              <a:gd name="connsiteY2-24" fmla="*/ 5276806 h 6415316"/>
              <a:gd name="connsiteX3-25" fmla="*/ 2821753 w 4265935"/>
              <a:gd name="connsiteY3-26" fmla="*/ 6407845 h 6415316"/>
              <a:gd name="connsiteX4-27" fmla="*/ 0 w 4265935"/>
              <a:gd name="connsiteY4-28" fmla="*/ 6415316 h 64153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17" y="connsiteY4-18"/>
              </a:cxn>
            </a:cxnLst>
            <a:rect l="l" t="t" r="r" b="b"/>
            <a:pathLst>
              <a:path w="4265935" h="6415316">
                <a:moveTo>
                  <a:pt x="0" y="6415316"/>
                </a:moveTo>
                <a:lnTo>
                  <a:pt x="2345193" y="0"/>
                </a:lnTo>
                <a:lnTo>
                  <a:pt x="4265935" y="5276806"/>
                </a:lnTo>
                <a:lnTo>
                  <a:pt x="2821753" y="6407845"/>
                </a:lnTo>
                <a:lnTo>
                  <a:pt x="0" y="6415316"/>
                </a:lnTo>
                <a:close/>
              </a:path>
            </a:pathLst>
          </a:custGeom>
          <a:solidFill>
            <a:srgbClr val="222A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56985" y="-821564"/>
            <a:ext cx="5079276" cy="2401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altLang="zh-CN" sz="8800" b="1" dirty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Droid Sans" pitchFamily="34" charset="0"/>
              </a:rPr>
              <a:t>Summary</a:t>
            </a:r>
            <a:endParaRPr lang="en-US" altLang="zh-CN" sz="9600" b="1" dirty="0">
              <a:solidFill>
                <a:schemeClr val="bg1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Droid Sans" pitchFamily="34" charset="0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0011" y="319490"/>
            <a:ext cx="593558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altLang="zh-CN" sz="6600" b="1" dirty="0">
                <a:solidFill>
                  <a:srgbClr val="F8646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Bibliography</a:t>
            </a:r>
            <a:r>
              <a:rPr lang="en-SG" altLang="zh-CN" sz="6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endParaRPr lang="en-US" altLang="zh-CN" sz="6600" b="1" dirty="0">
              <a:solidFill>
                <a:srgbClr val="F8646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Droid Sans" pitchFamily="34" charset="0"/>
            </a:endParaRPr>
          </a:p>
        </p:txBody>
      </p:sp>
      <p:sp>
        <p:nvSpPr>
          <p:cNvPr id="21" name="Rectangle 96"/>
          <p:cNvSpPr/>
          <p:nvPr/>
        </p:nvSpPr>
        <p:spPr>
          <a:xfrm>
            <a:off x="640011" y="1737372"/>
            <a:ext cx="11220450" cy="444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Batty, M., 2005. Agents, Cells, and Cities: New Representational Models for Simulating Multiscale Urban Dynamics. </a:t>
            </a:r>
            <a:r>
              <a:rPr lang="en-US" altLang="en-US" i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Environment and Planning A: Economy and Space, 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37(8), pp. 1373-1394.</a:t>
            </a:r>
            <a:endParaRPr lang="en-US" altLang="en-US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Cell City Tour, 2020. </a:t>
            </a:r>
            <a:r>
              <a:rPr lang="en-US" altLang="en-US" i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The Outer Boundary. 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[Online] </a:t>
            </a:r>
            <a:b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</a:b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Available at: </a:t>
            </a:r>
            <a:r>
              <a:rPr lang="en-US" altLang="en-US" u="sng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https://sites.google.com/site/cellcitytour/home/what-are-cells/the-outer-boundary</a:t>
            </a:r>
            <a:b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</a:b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[Accessed 16 May 2020].</a:t>
            </a:r>
            <a:endParaRPr lang="en-US" altLang="en-US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Thien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, N., 2018. </a:t>
            </a:r>
            <a:r>
              <a:rPr lang="en-US" altLang="en-US" i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HCMC officials not keen on city expansion. 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[Online] </a:t>
            </a:r>
            <a:b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</a:b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Available at: </a:t>
            </a:r>
            <a:r>
              <a:rPr lang="en-US" altLang="en-US" u="sng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https://e.vnexpress.net/news/news/hcmc-officials-not-keen-on-city-expansion-3823152.html</a:t>
            </a:r>
            <a:b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</a:b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[Accessed 16 May 2020].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0011" y="319490"/>
            <a:ext cx="593558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altLang="zh-CN" sz="6600" b="1" dirty="0">
                <a:solidFill>
                  <a:srgbClr val="F8646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Bibliography</a:t>
            </a:r>
            <a:r>
              <a:rPr lang="en-SG" altLang="zh-CN" sz="6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endParaRPr lang="en-US" altLang="zh-CN" sz="6600" b="1" dirty="0">
              <a:solidFill>
                <a:srgbClr val="F8646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Droid Sans" pitchFamily="34" charset="0"/>
            </a:endParaRPr>
          </a:p>
        </p:txBody>
      </p:sp>
      <p:sp>
        <p:nvSpPr>
          <p:cNvPr id="21" name="Rectangle 96"/>
          <p:cNvSpPr/>
          <p:nvPr/>
        </p:nvSpPr>
        <p:spPr>
          <a:xfrm>
            <a:off x="640011" y="1860192"/>
            <a:ext cx="10789989" cy="4442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Sahtouris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, E., 2020. </a:t>
            </a:r>
            <a:r>
              <a:rPr lang="en-US" altLang="en-US" i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A Tale of Cities and Cells, </a:t>
            </a:r>
            <a:r>
              <a:rPr lang="en-US" altLang="en-US" dirty="0" err="1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s.l.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: Ethical Markets.</a:t>
            </a:r>
            <a:endParaRPr lang="en-US" altLang="en-US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Smith, D., 2018. </a:t>
            </a:r>
            <a:r>
              <a:rPr lang="en-US" altLang="en-US" i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World City Populations 1950 - 2035. 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[Online] </a:t>
            </a:r>
            <a:b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</a:b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Available at: </a:t>
            </a:r>
            <a:r>
              <a:rPr lang="en-US" altLang="en-US" u="sng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https://luminocity3d.org/WorldCity/#3/20.47/-29.71</a:t>
            </a:r>
            <a:b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</a:b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[Accessed 16 May 2020].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Batty, Michael &amp; </a:t>
            </a:r>
            <a:r>
              <a:rPr lang="en-US" altLang="en-US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Besussi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, Elena &amp; Chin, Nancy. (2003). Traffic, urban growth and suburban sprawl. Batty, Michael and </a:t>
            </a:r>
            <a:r>
              <a:rPr lang="en-US" altLang="en-US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Besussi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, Elena and Chin, Nancy (2003) Traffic, urban growth and suburban sprawl. Working paper. CASA Working Papers (70). Centre for Advanced Spatial Analysis (UCL), London, UK.. </a:t>
            </a:r>
          </a:p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Microsoft YaHei Light" panose="020B0502040204020203" pitchFamily="34" charset="-122"/>
              <a:ea typeface="Microsoft YaHei Light" panose="020B0502040204020203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640011" y="319490"/>
            <a:ext cx="593558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altLang="zh-CN" sz="6600" b="1" dirty="0">
                <a:solidFill>
                  <a:srgbClr val="F8646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Bibliography</a:t>
            </a:r>
            <a:r>
              <a:rPr lang="en-SG" altLang="zh-CN" sz="66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endParaRPr lang="en-US" altLang="zh-CN" sz="6600" b="1" dirty="0">
              <a:solidFill>
                <a:srgbClr val="F8646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  <a:cs typeface="Droid Sans" pitchFamily="34" charset="0"/>
            </a:endParaRPr>
          </a:p>
        </p:txBody>
      </p:sp>
      <p:sp>
        <p:nvSpPr>
          <p:cNvPr id="21" name="Rectangle 96"/>
          <p:cNvSpPr/>
          <p:nvPr/>
        </p:nvSpPr>
        <p:spPr>
          <a:xfrm>
            <a:off x="640011" y="1898292"/>
            <a:ext cx="11220450" cy="3888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World Bank, 2018. </a:t>
            </a:r>
            <a:r>
              <a:rPr lang="en-US" altLang="en-US" i="1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Urban population (% of total population). </a:t>
            </a: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[Online] </a:t>
            </a:r>
            <a:b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</a:b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Available at: </a:t>
            </a:r>
            <a:r>
              <a:rPr lang="en-US" altLang="en-US" u="sng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https://luminocity3d.org/WorldCity/#3/20.47/-29.71</a:t>
            </a:r>
            <a:b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</a:br>
            <a:r>
              <a:rPr lang="en-US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[Accessed 16 May 2020]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Ritchie, H., &amp; </a:t>
            </a:r>
            <a:r>
              <a:rPr lang="en-GB" altLang="en-US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Roser</a:t>
            </a:r>
            <a:r>
              <a:rPr lang="en-GB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, M. (2019). CO₂ and Greenhouse Gas Emissions. Our World in Data. [Online]. Available at: https://ourworldindata.org/co2-and-other-greenhouse-gas-emissions</a:t>
            </a:r>
            <a:endParaRPr lang="en-US" altLang="en-US" dirty="0">
              <a:latin typeface="Microsoft YaHei Light" panose="020B0502040204020203" pitchFamily="34" charset="-122"/>
              <a:ea typeface="Microsoft YaHei Light" panose="020B0502040204020203" pitchFamily="34" charset="-122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World Urbanization Prospects, 2018. Urban Agglomerations. Department of Economic and Social Affairs, United Nations. [Online]. Available at: https://population.un.org/wup/Download/</a:t>
            </a:r>
            <a:endParaRPr lang="en-US" altLang="en-US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99250" y="5415161"/>
            <a:ext cx="9728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Growing City-Cell: Demarcated boundary 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388236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19" name="Picture 2" descr="The Outer Boundary - Cell City Tou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117" y="505159"/>
            <a:ext cx="8294744" cy="4334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354334" y="596920"/>
            <a:ext cx="9728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altLang="zh-CN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 Growing City-Cell</a:t>
            </a:r>
            <a:endParaRPr lang="en-US" altLang="zh-CN" sz="3600" i="1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0" y="551820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28" name="矩形 2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pic>
        <p:nvPicPr>
          <p:cNvPr id="9" name="Picture 2" descr="HCMC officials not keen on city expansion - VnExpress Internatio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1592" y="1608463"/>
            <a:ext cx="8497623" cy="4930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54274"/>
            <a:ext cx="8237837" cy="860831"/>
            <a:chOff x="1790580" y="2817531"/>
            <a:chExt cx="8237837" cy="960539"/>
          </a:xfrm>
        </p:grpSpPr>
        <p:sp>
          <p:nvSpPr>
            <p:cNvPr id="85" name="矩形 84"/>
            <p:cNvSpPr/>
            <p:nvPr/>
          </p:nvSpPr>
          <p:spPr>
            <a:xfrm rot="16200000">
              <a:off x="5497388" y="-889276"/>
              <a:ext cx="824221" cy="8237836"/>
            </a:xfrm>
            <a:prstGeom prst="rect">
              <a:avLst/>
            </a:prstGeom>
          </p:spPr>
          <p:txBody>
            <a:bodyPr vert="eaVert" wrap="square">
              <a:spAutoFit/>
            </a:bodyPr>
            <a:lstStyle/>
            <a:p>
              <a:r>
                <a:rPr lang="en-GB" altLang="zh-CN" sz="3600" kern="100" dirty="0">
                  <a:latin typeface="Microsoft YaHei Light" panose="020B0502040204020203" pitchFamily="34" charset="-122"/>
                  <a:ea typeface="Microsoft YaHei Light" panose="020B0502040204020203" pitchFamily="34" charset="-122"/>
                  <a:cs typeface="Times New Roman" panose="02020603050405020304" pitchFamily="18" charset="0"/>
                </a:rPr>
                <a:t>Aims of project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78070"/>
              <a:ext cx="322270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75609"/>
            <a:ext cx="10031125" cy="4656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Highlight the similarities of a city to a cell, but also to show cities’ growth over time </a:t>
            </a:r>
          </a:p>
          <a:p>
            <a:pPr marL="342900" indent="-342900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Hence, </a:t>
            </a:r>
            <a:r>
              <a:rPr lang="en-GB" altLang="zh-CN" sz="2000" dirty="0">
                <a:solidFill>
                  <a:srgbClr val="0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the</a:t>
            </a: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title: The Growing City-Cell</a:t>
            </a:r>
          </a:p>
          <a:p>
            <a:pPr marL="342900" indent="-342900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Output objectives – highlight cities as growing city-cells through: </a:t>
            </a:r>
          </a:p>
          <a:p>
            <a:pPr marL="800100" lvl="1" indent="-34290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Showing the upward growth trajectory of cities (growth)</a:t>
            </a:r>
          </a:p>
          <a:p>
            <a:pPr marL="800100" lvl="1" indent="-34290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Showing increasing large urban agglomeration patterns (accumulation of resources / nutrition)</a:t>
            </a:r>
          </a:p>
          <a:p>
            <a:pPr marL="800100" lvl="1" indent="-34290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Showing patterns of emissions over time alongside city-cell growth (excretion / waste)</a:t>
            </a:r>
          </a:p>
          <a:p>
            <a:pPr marL="800100" lvl="1" indent="-342900"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Showing evolving transport networks (movement)</a:t>
            </a:r>
          </a:p>
          <a:p>
            <a:pPr marL="342900" indent="-342900">
              <a:lnSpc>
                <a:spcPct val="15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4 visualisations – 1 for each of the objectives</a:t>
            </a: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670372"/>
            <a:ext cx="1054100" cy="744733"/>
            <a:chOff x="11137900" y="860547"/>
            <a:chExt cx="1054100" cy="744733"/>
          </a:xfrm>
          <a:solidFill>
            <a:srgbClr val="F86464"/>
          </a:solidFill>
        </p:grpSpPr>
        <p:sp>
          <p:nvSpPr>
            <p:cNvPr id="38" name="矩形 37"/>
            <p:cNvSpPr/>
            <p:nvPr/>
          </p:nvSpPr>
          <p:spPr>
            <a:xfrm>
              <a:off x="11137900" y="860547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11137900" y="107325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1137900" y="128596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1137900" y="1498676"/>
              <a:ext cx="1054100" cy="1066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1338282" y="545483"/>
            <a:ext cx="8237838" cy="834197"/>
            <a:chOff x="1790580" y="2867061"/>
            <a:chExt cx="8237838" cy="930821"/>
          </a:xfrm>
          <a:solidFill>
            <a:schemeClr val="bg1">
              <a:lumMod val="95000"/>
            </a:schemeClr>
          </a:solidFill>
        </p:grpSpPr>
        <p:sp>
          <p:nvSpPr>
            <p:cNvPr id="85" name="矩形 84"/>
            <p:cNvSpPr/>
            <p:nvPr/>
          </p:nvSpPr>
          <p:spPr>
            <a:xfrm rot="16200000">
              <a:off x="5497388" y="-839745"/>
              <a:ext cx="824223" cy="8237836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r>
                <a:rPr lang="en-GB" altLang="zh-CN" sz="3600" kern="100" dirty="0">
                  <a:latin typeface="Microsoft YaHei Light" panose="020B0502040204020203" pitchFamily="34" charset="-122"/>
                  <a:ea typeface="Microsoft YaHei Light" panose="020B0502040204020203" pitchFamily="34" charset="-122"/>
                  <a:cs typeface="Times New Roman" panose="02020603050405020304" pitchFamily="18" charset="0"/>
                </a:rPr>
                <a:t>Broader Aims of Project</a:t>
              </a:r>
              <a:endParaRPr lang="zh-CN" altLang="en-US" sz="3600" dirty="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1790580" y="3797882"/>
              <a:ext cx="4897265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正文"/>
          <p:cNvSpPr/>
          <p:nvPr/>
        </p:nvSpPr>
        <p:spPr>
          <a:xfrm>
            <a:off x="1338282" y="1575609"/>
            <a:ext cx="9483598" cy="3694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Highlighting similarities between urban studies and cellular biology</a:t>
            </a:r>
          </a:p>
          <a:p>
            <a:pPr marL="342900" indent="-342900">
              <a:lnSpc>
                <a:spcPct val="2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Different perspective of understanding city</a:t>
            </a:r>
          </a:p>
          <a:p>
            <a:pPr marL="342900" indent="-342900">
              <a:lnSpc>
                <a:spcPct val="2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Revealing the potential of shared insights on cells/cities </a:t>
            </a:r>
          </a:p>
          <a:p>
            <a:pPr marL="342900" indent="-342900">
              <a:lnSpc>
                <a:spcPct val="2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Not a value-judgment on this growth of the city-cell, but providing an expository take on it through thematic visualisations </a:t>
            </a:r>
          </a:p>
          <a:p>
            <a:pPr marL="342900" indent="-342900">
              <a:lnSpc>
                <a:spcPct val="200000"/>
              </a:lnSpc>
              <a:buSzPct val="150000"/>
              <a:buFont typeface="Arial" panose="020B0604020202020204" pitchFamily="34" charset="0"/>
              <a:buChar char="•"/>
            </a:pPr>
            <a:r>
              <a:rPr lang="en-GB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Material for further discussion and research</a:t>
            </a:r>
            <a:endParaRPr lang="en-SG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 growing city-cell</Template>
  <TotalTime>0</TotalTime>
  <Words>2820</Words>
  <Application>Microsoft Office PowerPoint</Application>
  <PresentationFormat>宽屏</PresentationFormat>
  <Paragraphs>287</Paragraphs>
  <Slides>54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54</vt:i4>
      </vt:variant>
    </vt:vector>
  </HeadingPairs>
  <TitlesOfParts>
    <vt:vector size="60" baseType="lpstr">
      <vt:lpstr>等线</vt:lpstr>
      <vt:lpstr>等线 Light</vt:lpstr>
      <vt:lpstr>Microsoft YaHei Light</vt:lpstr>
      <vt:lpstr>STXihei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胡 语嫣</dc:creator>
  <cp:lastModifiedBy>胡 语嫣</cp:lastModifiedBy>
  <cp:revision>44</cp:revision>
  <dcterms:created xsi:type="dcterms:W3CDTF">2020-05-18T10:08:00Z</dcterms:created>
  <dcterms:modified xsi:type="dcterms:W3CDTF">2020-05-20T03:30:14Z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